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68" r:id="rId8"/>
    <p:sldMasterId id="2147483780" r:id="rId9"/>
    <p:sldMasterId id="2147483792" r:id="rId10"/>
    <p:sldMasterId id="2147483804" r:id="rId11"/>
    <p:sldMasterId id="2147483816" r:id="rId12"/>
  </p:sldMasterIdLst>
  <p:notesMasterIdLst>
    <p:notesMasterId r:id="rId80"/>
  </p:notesMasterIdLst>
  <p:sldIdLst>
    <p:sldId id="308" r:id="rId13"/>
    <p:sldId id="309" r:id="rId14"/>
    <p:sldId id="310" r:id="rId15"/>
    <p:sldId id="311" r:id="rId16"/>
    <p:sldId id="312" r:id="rId17"/>
    <p:sldId id="304" r:id="rId18"/>
    <p:sldId id="305" r:id="rId19"/>
    <p:sldId id="306" r:id="rId20"/>
    <p:sldId id="307" r:id="rId21"/>
    <p:sldId id="323" r:id="rId22"/>
    <p:sldId id="325" r:id="rId23"/>
    <p:sldId id="326" r:id="rId24"/>
    <p:sldId id="327" r:id="rId25"/>
    <p:sldId id="264" r:id="rId26"/>
    <p:sldId id="285" r:id="rId27"/>
    <p:sldId id="284" r:id="rId28"/>
    <p:sldId id="283" r:id="rId29"/>
    <p:sldId id="282" r:id="rId30"/>
    <p:sldId id="281" r:id="rId31"/>
    <p:sldId id="280" r:id="rId32"/>
    <p:sldId id="279" r:id="rId33"/>
    <p:sldId id="278" r:id="rId34"/>
    <p:sldId id="277" r:id="rId35"/>
    <p:sldId id="276" r:id="rId36"/>
    <p:sldId id="275" r:id="rId37"/>
    <p:sldId id="274" r:id="rId38"/>
    <p:sldId id="273" r:id="rId39"/>
    <p:sldId id="272" r:id="rId40"/>
    <p:sldId id="271" r:id="rId41"/>
    <p:sldId id="270" r:id="rId42"/>
    <p:sldId id="269" r:id="rId43"/>
    <p:sldId id="268" r:id="rId44"/>
    <p:sldId id="267" r:id="rId45"/>
    <p:sldId id="266" r:id="rId46"/>
    <p:sldId id="265" r:id="rId47"/>
    <p:sldId id="293" r:id="rId48"/>
    <p:sldId id="292" r:id="rId49"/>
    <p:sldId id="291" r:id="rId50"/>
    <p:sldId id="290" r:id="rId51"/>
    <p:sldId id="289" r:id="rId52"/>
    <p:sldId id="288" r:id="rId53"/>
    <p:sldId id="286" r:id="rId54"/>
    <p:sldId id="298" r:id="rId55"/>
    <p:sldId id="297" r:id="rId56"/>
    <p:sldId id="296" r:id="rId57"/>
    <p:sldId id="295" r:id="rId58"/>
    <p:sldId id="294" r:id="rId59"/>
    <p:sldId id="302" r:id="rId60"/>
    <p:sldId id="301" r:id="rId61"/>
    <p:sldId id="300" r:id="rId62"/>
    <p:sldId id="263" r:id="rId63"/>
    <p:sldId id="262" r:id="rId64"/>
    <p:sldId id="261" r:id="rId65"/>
    <p:sldId id="260" r:id="rId66"/>
    <p:sldId id="259" r:id="rId67"/>
    <p:sldId id="258" r:id="rId68"/>
    <p:sldId id="257" r:id="rId69"/>
    <p:sldId id="256" r:id="rId70"/>
    <p:sldId id="315" r:id="rId71"/>
    <p:sldId id="303" r:id="rId72"/>
    <p:sldId id="314" r:id="rId73"/>
    <p:sldId id="316" r:id="rId74"/>
    <p:sldId id="329" r:id="rId75"/>
    <p:sldId id="313" r:id="rId76"/>
    <p:sldId id="317" r:id="rId77"/>
    <p:sldId id="318" r:id="rId78"/>
    <p:sldId id="328"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tableStyles" Target="tableStyle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B8B5AE-034E-4795-BA5C-2B637D297A07}" type="datetimeFigureOut">
              <a:rPr lang="en-US" smtClean="0"/>
              <a:pPr/>
              <a:t>4/25/2021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1C7ABF-D065-40CB-9F5E-376D89E3C50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C7ABF-D065-40CB-9F5E-376D89E3C50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C7ABF-D065-40CB-9F5E-376D89E3C50D}"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94549C-CD7B-42A6-96C4-33E617AFB01F}" type="datetimeFigureOut">
              <a:rPr lang="en-US" smtClean="0"/>
              <a:pPr/>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94549C-CD7B-42A6-96C4-33E617AFB01F}" type="datetimeFigureOut">
              <a:rPr lang="en-US" smtClean="0"/>
              <a:pPr/>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4549C-CD7B-42A6-96C4-33E617AFB01F}" type="datetimeFigureOut">
              <a:rPr lang="en-US" smtClean="0"/>
              <a:pPr/>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794549C-CD7B-42A6-96C4-33E617AFB01F}" type="datetimeFigureOut">
              <a:rPr lang="en-US" smtClean="0"/>
              <a:pPr/>
              <a:t>4/25/2021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B4BBC18-B90A-4957-8F58-5052C0DA8EBE}"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B4BBC18-B90A-4957-8F58-5052C0DA8EBE}"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794549C-CD7B-42A6-96C4-33E617AFB01F}" type="datetimeFigureOut">
              <a:rPr lang="en-US" smtClean="0"/>
              <a:pPr/>
              <a:t>4/25/2021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B4BBC18-B90A-4957-8F58-5052C0DA8EBE}"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794549C-CD7B-42A6-96C4-33E617AFB01F}" type="datetimeFigureOut">
              <a:rPr lang="en-US" smtClean="0"/>
              <a:pPr/>
              <a:t>4/25/2021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B4BBC18-B90A-4957-8F58-5052C0DA8EBE}"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794549C-CD7B-42A6-96C4-33E617AFB01F}" type="datetimeFigureOut">
              <a:rPr lang="en-US" smtClean="0"/>
              <a:pPr/>
              <a:t>4/25/2021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94549C-CD7B-42A6-96C4-33E617AFB01F}" type="datetimeFigureOut">
              <a:rPr lang="en-US" smtClean="0"/>
              <a:pPr/>
              <a:t>4/25/2021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B4BBC18-B90A-4957-8F58-5052C0DA8EBE}"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794549C-CD7B-42A6-96C4-33E617AFB01F}" type="datetimeFigureOut">
              <a:rPr lang="en-US" smtClean="0"/>
              <a:pPr/>
              <a:t>4/25/2021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B4BBC18-B90A-4957-8F58-5052C0DA8EBE}" type="slidenum">
              <a:rPr lang="en-US" smtClean="0"/>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794549C-CD7B-42A6-96C4-33E617AFB01F}" type="datetimeFigureOut">
              <a:rPr lang="en-US" smtClean="0"/>
              <a:pPr/>
              <a:t>4/25/2021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B4BBC18-B90A-4957-8F58-5052C0DA8EB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B4BBC18-B90A-4957-8F58-5052C0DA8E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794549C-CD7B-42A6-96C4-33E617AFB01F}" type="datetimeFigureOut">
              <a:rPr lang="en-US" smtClean="0"/>
              <a:pPr/>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BBC18-B90A-4957-8F58-5052C0DA8EB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794549C-CD7B-42A6-96C4-33E617AFB01F}" type="datetimeFigureOut">
              <a:rPr lang="en-US" smtClean="0"/>
              <a:pPr/>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4549C-CD7B-42A6-96C4-33E617AFB01F}" type="datetimeFigureOut">
              <a:rPr lang="en-US" smtClean="0"/>
              <a:pPr/>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B4BBC18-B90A-4957-8F58-5052C0DA8EB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794549C-CD7B-42A6-96C4-33E617AFB01F}" type="datetimeFigureOut">
              <a:rPr lang="en-US" smtClean="0"/>
              <a:pPr/>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BBC18-B90A-4957-8F58-5052C0DA8E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94549C-CD7B-42A6-96C4-33E617AFB01F}" type="datetimeFigureOut">
              <a:rPr lang="en-US" smtClean="0"/>
              <a:pPr/>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BBC18-B90A-4957-8F58-5052C0DA8EBE}"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4549C-CD7B-42A6-96C4-33E617AFB01F}" type="datetimeFigureOut">
              <a:rPr lang="en-US" smtClean="0"/>
              <a:pPr/>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B4BBC18-B90A-4957-8F58-5052C0DA8EB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794549C-CD7B-42A6-96C4-33E617AFB01F}" type="datetimeFigureOut">
              <a:rPr lang="en-US" smtClean="0"/>
              <a:pPr/>
              <a:t>4/25/2021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B4BBC18-B90A-4957-8F58-5052C0DA8E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794549C-CD7B-42A6-96C4-33E617AFB01F}" type="datetimeFigureOut">
              <a:rPr lang="en-US" smtClean="0"/>
              <a:pPr/>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794549C-CD7B-42A6-96C4-33E617AFB01F}" type="datetimeFigureOut">
              <a:rPr lang="en-US" smtClean="0"/>
              <a:pPr/>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4549C-CD7B-42A6-96C4-33E617AFB01F}" type="datetimeFigureOut">
              <a:rPr lang="en-US" smtClean="0"/>
              <a:pPr/>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B4BBC18-B90A-4957-8F58-5052C0DA8EB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794549C-CD7B-42A6-96C4-33E617AFB01F}" type="datetimeFigureOut">
              <a:rPr lang="en-US" smtClean="0"/>
              <a:pPr/>
              <a:t>4/25/2021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B4BBC18-B90A-4957-8F58-5052C0DA8EB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B4BBC18-B90A-4957-8F58-5052C0DA8E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794549C-CD7B-42A6-96C4-33E617AFB01F}" type="datetimeFigureOut">
              <a:rPr lang="en-US" smtClean="0"/>
              <a:pPr/>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794549C-CD7B-42A6-96C4-33E617AFB01F}" type="datetimeFigureOut">
              <a:rPr lang="en-US" smtClean="0"/>
              <a:pPr/>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4549C-CD7B-42A6-96C4-33E617AFB01F}" type="datetimeFigureOut">
              <a:rPr lang="en-US" smtClean="0"/>
              <a:pPr/>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794549C-CD7B-42A6-96C4-33E617AFB01F}" type="datetimeFigureOut">
              <a:rPr lang="en-US" smtClean="0"/>
              <a:pPr/>
              <a:t>4/25/2021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B4BBC18-B90A-4957-8F58-5052C0DA8E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B4BBC18-B90A-4957-8F58-5052C0DA8EB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794549C-CD7B-42A6-96C4-33E617AFB01F}" type="datetimeFigureOut">
              <a:rPr lang="en-US" smtClean="0"/>
              <a:pPr/>
              <a:t>4/25/2021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B4BBC18-B90A-4957-8F58-5052C0DA8EB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794549C-CD7B-42A6-96C4-33E617AFB01F}" type="datetimeFigureOut">
              <a:rPr lang="en-US" smtClean="0"/>
              <a:pPr/>
              <a:t>4/25/2021</a:t>
            </a:fld>
            <a:endParaRPr lang="en-US"/>
          </a:p>
        </p:txBody>
      </p:sp>
      <p:sp>
        <p:nvSpPr>
          <p:cNvPr id="10" name="Slide Number Placeholder 9"/>
          <p:cNvSpPr>
            <a:spLocks noGrp="1"/>
          </p:cNvSpPr>
          <p:nvPr>
            <p:ph type="sldNum" sz="quarter" idx="16"/>
          </p:nvPr>
        </p:nvSpPr>
        <p:spPr/>
        <p:txBody>
          <a:bodyPr rtlCol="0"/>
          <a:lstStyle/>
          <a:p>
            <a:fld id="{1B4BBC18-B90A-4957-8F58-5052C0DA8EB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794549C-CD7B-42A6-96C4-33E617AFB01F}" type="datetimeFigureOut">
              <a:rPr lang="en-US" smtClean="0"/>
              <a:pPr/>
              <a:t>4/25/2021</a:t>
            </a:fld>
            <a:endParaRPr lang="en-US"/>
          </a:p>
        </p:txBody>
      </p:sp>
      <p:sp>
        <p:nvSpPr>
          <p:cNvPr id="12" name="Slide Number Placeholder 11"/>
          <p:cNvSpPr>
            <a:spLocks noGrp="1"/>
          </p:cNvSpPr>
          <p:nvPr>
            <p:ph type="sldNum" sz="quarter" idx="16"/>
          </p:nvPr>
        </p:nvSpPr>
        <p:spPr/>
        <p:txBody>
          <a:bodyPr rtlCol="0"/>
          <a:lstStyle/>
          <a:p>
            <a:fld id="{1B4BBC18-B90A-4957-8F58-5052C0DA8EB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794549C-CD7B-42A6-96C4-33E617AFB01F}" type="datetimeFigureOut">
              <a:rPr lang="en-US" smtClean="0"/>
              <a:pPr/>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794549C-CD7B-42A6-96C4-33E617AFB01F}" type="datetimeFigureOut">
              <a:rPr lang="en-US" smtClean="0"/>
              <a:pPr/>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B4BBC18-B90A-4957-8F58-5052C0DA8EBE}"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4549C-CD7B-42A6-96C4-33E617AFB01F}" type="datetimeFigureOut">
              <a:rPr lang="en-US" smtClean="0"/>
              <a:pPr/>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B4BBC18-B90A-4957-8F58-5052C0DA8EBE}"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B4BBC18-B90A-4957-8F58-5052C0DA8EB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794549C-CD7B-42A6-96C4-33E617AFB01F}" type="datetimeFigureOut">
              <a:rPr lang="en-US" smtClean="0"/>
              <a:pPr/>
              <a:t>4/25/2021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B4BBC18-B90A-4957-8F58-5052C0DA8EB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B4BBC18-B90A-4957-8F58-5052C0DA8E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794549C-CD7B-42A6-96C4-33E617AFB01F}" type="datetimeFigureOut">
              <a:rPr lang="en-US" smtClean="0"/>
              <a:pPr/>
              <a:t>4/25/2021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B4BBC18-B90A-4957-8F58-5052C0DA8E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794549C-CD7B-42A6-96C4-33E617AFB01F}" type="datetimeFigureOut">
              <a:rPr lang="en-US" smtClean="0"/>
              <a:pPr/>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794549C-CD7B-42A6-96C4-33E617AFB01F}" type="datetimeFigureOut">
              <a:rPr lang="en-US" smtClean="0"/>
              <a:pPr/>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7794549C-CD7B-42A6-96C4-33E617AFB01F}" type="datetimeFigureOut">
              <a:rPr lang="en-US" smtClean="0"/>
              <a:pPr/>
              <a:t>4/25/2021</a:t>
            </a:fld>
            <a:endParaRPr lang="en-US"/>
          </a:p>
        </p:txBody>
      </p:sp>
      <p:sp>
        <p:nvSpPr>
          <p:cNvPr id="8" name="Slide Number Placeholder 7"/>
          <p:cNvSpPr>
            <a:spLocks noGrp="1"/>
          </p:cNvSpPr>
          <p:nvPr>
            <p:ph type="sldNum" sz="quarter" idx="11"/>
          </p:nvPr>
        </p:nvSpPr>
        <p:spPr/>
        <p:txBody>
          <a:bodyPr/>
          <a:lstStyle/>
          <a:p>
            <a:fld id="{1B4BBC18-B90A-4957-8F58-5052C0DA8EB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4549C-CD7B-42A6-96C4-33E617AFB01F}" type="datetimeFigureOut">
              <a:rPr lang="en-US" smtClean="0"/>
              <a:pPr/>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1B4BBC18-B90A-4957-8F58-5052C0DA8EBE}"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7794549C-CD7B-42A6-96C4-33E617AFB01F}" type="datetimeFigureOut">
              <a:rPr lang="en-US" smtClean="0"/>
              <a:pPr/>
              <a:t>4/25/2021</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4549C-CD7B-42A6-96C4-33E617AFB01F}" type="datetimeFigureOut">
              <a:rPr lang="en-US" smtClean="0"/>
              <a:pPr/>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794549C-CD7B-42A6-96C4-33E617AFB01F}" type="datetimeFigureOut">
              <a:rPr lang="en-US" smtClean="0"/>
              <a:pPr/>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794549C-CD7B-42A6-96C4-33E617AFB01F}" type="datetimeFigureOut">
              <a:rPr lang="en-US" smtClean="0"/>
              <a:pPr/>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7794549C-CD7B-42A6-96C4-33E617AFB01F}" type="datetimeFigureOut">
              <a:rPr lang="en-US" smtClean="0"/>
              <a:pPr/>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794549C-CD7B-42A6-96C4-33E617AFB01F}" type="datetimeFigureOut">
              <a:rPr lang="en-US" smtClean="0"/>
              <a:pPr/>
              <a:t>4/25/2021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B4BBC18-B90A-4957-8F58-5052C0DA8EBE}"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794549C-CD7B-42A6-96C4-33E617AFB01F}" type="datetimeFigureOut">
              <a:rPr lang="en-US" smtClean="0"/>
              <a:pPr/>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BBC18-B90A-4957-8F58-5052C0DA8E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94549C-CD7B-42A6-96C4-33E617AFB01F}" type="datetimeFigureOut">
              <a:rPr lang="en-US" smtClean="0"/>
              <a:pPr/>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BBC18-B90A-4957-8F58-5052C0DA8EBE}"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4549C-CD7B-42A6-96C4-33E617AFB01F}" type="datetimeFigureOut">
              <a:rPr lang="en-US" smtClean="0"/>
              <a:pPr/>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B4BBC18-B90A-4957-8F58-5052C0DA8EB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7794549C-CD7B-42A6-96C4-33E617AFB01F}" type="datetimeFigureOut">
              <a:rPr lang="en-US" smtClean="0"/>
              <a:pPr/>
              <a:t>4/25/2021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B4BBC18-B90A-4957-8F58-5052C0DA8E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794549C-CD7B-42A6-96C4-33E617AFB01F}" type="datetimeFigureOut">
              <a:rPr lang="en-US" smtClean="0"/>
              <a:pPr/>
              <a:t>4/25/2021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B4BBC18-B90A-4957-8F58-5052C0DA8E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7794549C-CD7B-42A6-96C4-33E617AFB01F}" type="datetimeFigureOut">
              <a:rPr lang="en-US" smtClean="0"/>
              <a:pPr/>
              <a:t>4/25/2021</a:t>
            </a:fld>
            <a:endParaRPr lang="en-US"/>
          </a:p>
        </p:txBody>
      </p:sp>
      <p:sp>
        <p:nvSpPr>
          <p:cNvPr id="27" name="Slide Number Placeholder 26"/>
          <p:cNvSpPr>
            <a:spLocks noGrp="1"/>
          </p:cNvSpPr>
          <p:nvPr>
            <p:ph type="sldNum" sz="quarter" idx="11"/>
          </p:nvPr>
        </p:nvSpPr>
        <p:spPr/>
        <p:txBody>
          <a:bodyPr rtlCol="0"/>
          <a:lstStyle/>
          <a:p>
            <a:fld id="{1B4BBC18-B90A-4957-8F58-5052C0DA8EBE}"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7794549C-CD7B-42A6-96C4-33E617AFB01F}" type="datetimeFigureOut">
              <a:rPr lang="en-US" smtClean="0"/>
              <a:pPr/>
              <a:t>4/25/2021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B4BBC18-B90A-4957-8F58-5052C0DA8EBE}"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4549C-CD7B-42A6-96C4-33E617AFB01F}" type="datetimeFigureOut">
              <a:rPr lang="en-US" smtClean="0"/>
              <a:pPr/>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794549C-CD7B-42A6-96C4-33E617AFB01F}"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94549C-CD7B-42A6-96C4-33E617AFB01F}"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BBC18-B90A-4957-8F58-5052C0DA8E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794549C-CD7B-42A6-96C4-33E617AFB01F}" type="datetimeFigureOut">
              <a:rPr lang="en-US" smtClean="0"/>
              <a:pPr/>
              <a:t>4/25/2021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B4BBC18-B90A-4957-8F58-5052C0DA8E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4549C-CD7B-42A6-96C4-33E617AFB01F}" type="datetimeFigureOut">
              <a:rPr lang="en-US" smtClean="0"/>
              <a:pPr/>
              <a:t>4/25/2021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BBC18-B90A-4957-8F58-5052C0DA8E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794549C-CD7B-42A6-96C4-33E617AFB01F}" type="datetimeFigureOut">
              <a:rPr lang="en-US" smtClean="0"/>
              <a:pPr/>
              <a:t>4/25/2021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B4BBC18-B90A-4957-8F58-5052C0DA8EBE}"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794549C-CD7B-42A6-96C4-33E617AFB01F}" type="datetimeFigureOut">
              <a:rPr lang="en-US" smtClean="0"/>
              <a:pPr/>
              <a:t>4/25/2021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B4BBC18-B90A-4957-8F58-5052C0DA8E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794549C-CD7B-42A6-96C4-33E617AFB01F}" type="datetimeFigureOut">
              <a:rPr lang="en-US" smtClean="0"/>
              <a:pPr/>
              <a:t>4/25/2021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B4BBC18-B90A-4957-8F58-5052C0DA8E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794549C-CD7B-42A6-96C4-33E617AFB01F}" type="datetimeFigureOut">
              <a:rPr lang="en-US" smtClean="0"/>
              <a:pPr/>
              <a:t>4/25/2021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B4BBC18-B90A-4957-8F58-5052C0DA8EB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794549C-CD7B-42A6-96C4-33E617AFB01F}" type="datetimeFigureOut">
              <a:rPr lang="en-US" smtClean="0"/>
              <a:pPr/>
              <a:t>4/25/2021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B4BBC18-B90A-4957-8F58-5052C0DA8EB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794549C-CD7B-42A6-96C4-33E617AFB01F}" type="datetimeFigureOut">
              <a:rPr lang="en-US" smtClean="0"/>
              <a:pPr/>
              <a:t>4/25/2021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B4BBC18-B90A-4957-8F58-5052C0DA8E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794549C-CD7B-42A6-96C4-33E617AFB01F}" type="datetimeFigureOut">
              <a:rPr lang="en-US" smtClean="0"/>
              <a:pPr/>
              <a:t>4/25/2021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B4BBC18-B90A-4957-8F58-5052C0DA8EB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794549C-CD7B-42A6-96C4-33E617AFB01F}" type="datetimeFigureOut">
              <a:rPr lang="en-US" smtClean="0"/>
              <a:pPr/>
              <a:t>4/25/2021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B4BBC18-B90A-4957-8F58-5052C0DA8E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794549C-CD7B-42A6-96C4-33E617AFB01F}" type="datetimeFigureOut">
              <a:rPr lang="en-US" smtClean="0"/>
              <a:pPr/>
              <a:t>4/25/2021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B4BBC18-B90A-4957-8F58-5052C0DA8E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794549C-CD7B-42A6-96C4-33E617AFB01F}" type="datetimeFigureOut">
              <a:rPr lang="en-US" smtClean="0"/>
              <a:pPr/>
              <a:t>4/25/2021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B4BBC18-B90A-4957-8F58-5052C0DA8E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rixmanus@gmail.com" TargetMode="External"/><Relationship Id="rId1" Type="http://schemas.openxmlformats.org/officeDocument/2006/relationships/slideLayout" Target="../slideLayouts/slideLayout10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0.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9.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2.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6.xml.rels><?xml version="1.0" encoding="UTF-8" standalone="yes"?>
<Relationships xmlns="http://schemas.openxmlformats.org/package/2006/relationships"><Relationship Id="rId8" Type="http://schemas.openxmlformats.org/officeDocument/2006/relationships/hyperlink" Target="http://christianhealtheducation.com/" TargetMode="External"/><Relationship Id="rId3" Type="http://schemas.openxmlformats.org/officeDocument/2006/relationships/hyperlink" Target="http://advancedideals.org/index.html" TargetMode="External"/><Relationship Id="rId7" Type="http://schemas.openxmlformats.org/officeDocument/2006/relationships/hyperlink" Target="http://www.daily-mfg.com/" TargetMode="External"/><Relationship Id="rId2" Type="http://schemas.openxmlformats.org/officeDocument/2006/relationships/hyperlink" Target="http://brixman.com/" TargetMode="External"/><Relationship Id="rId1" Type="http://schemas.openxmlformats.org/officeDocument/2006/relationships/slideLayout" Target="../slideLayouts/slideLayout79.xml"/><Relationship Id="rId6" Type="http://schemas.openxmlformats.org/officeDocument/2006/relationships/hyperlink" Target="http://www.pikeagri.com/" TargetMode="External"/><Relationship Id="rId5" Type="http://schemas.openxmlformats.org/officeDocument/2006/relationships/hyperlink" Target="http://www.olszta.com/rbtiinstruction2008" TargetMode="External"/><Relationship Id="rId4" Type="http://schemas.openxmlformats.org/officeDocument/2006/relationships/hyperlink" Target="http://www.heavenlywater.com/catalog/"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slide series to help </a:t>
            </a:r>
            <a:r>
              <a:rPr lang="en-US"/>
              <a:t>the curious </a:t>
            </a:r>
            <a:r>
              <a:rPr lang="en-US" dirty="0"/>
              <a:t>become familiar with RBTI</a:t>
            </a:r>
          </a:p>
        </p:txBody>
      </p:sp>
      <p:sp>
        <p:nvSpPr>
          <p:cNvPr id="3" name="Content Placeholder 2"/>
          <p:cNvSpPr>
            <a:spLocks noGrp="1"/>
          </p:cNvSpPr>
          <p:nvPr>
            <p:ph idx="1"/>
          </p:nvPr>
        </p:nvSpPr>
        <p:spPr/>
        <p:txBody>
          <a:bodyPr>
            <a:normAutofit fontScale="85000" lnSpcReduction="20000"/>
          </a:bodyPr>
          <a:lstStyle/>
          <a:p>
            <a:r>
              <a:rPr lang="en-US" dirty="0"/>
              <a:t>This series is designed to help newcomers to the Reams Biological Theory of Ionization (RBTI) grasp fundamentals.  It is presented as a series of “rules” (almost everything Reams taught is important enough to easily be thought of as a rule).  These “rules” can be distinguished from certain major rules that Reams wanted all his students to memorize.</a:t>
            </a:r>
          </a:p>
          <a:p>
            <a:r>
              <a:rPr lang="en-US" dirty="0"/>
              <a:t>This series is not copyrighted and you are free to use it to further the RBTI message in any way you choose.  However, you may wish to contact </a:t>
            </a:r>
            <a:r>
              <a:rPr lang="en-US" dirty="0">
                <a:hlinkClick r:id="rId2"/>
              </a:rPr>
              <a:t>brixmanus@gmail.com</a:t>
            </a:r>
            <a:r>
              <a:rPr lang="en-US" dirty="0"/>
              <a:t> to obtain the most recent file before making a public presentation if the date seems excessively old.  </a:t>
            </a:r>
            <a:r>
              <a:rPr lang="en-US" sz="2100" b="1" i="1"/>
              <a:t>Date last modified</a:t>
            </a:r>
            <a:r>
              <a:rPr lang="en-US" sz="2100" b="1" i="1" dirty="0"/>
              <a:t>: </a:t>
            </a:r>
            <a:fld id="{7208DC87-7497-4D47-A1F2-FFA0F8A42585}" type="datetime1">
              <a:rPr lang="en-US" sz="2100" b="1" i="1" smtClean="0"/>
              <a:pPr/>
              <a:t>4/25/2021</a:t>
            </a:fld>
            <a:endParaRPr lang="en-US" sz="21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Reams’ own words…</a:t>
            </a:r>
          </a:p>
        </p:txBody>
      </p:sp>
      <p:sp>
        <p:nvSpPr>
          <p:cNvPr id="5" name="TextBox 4"/>
          <p:cNvSpPr txBox="1"/>
          <p:nvPr/>
        </p:nvSpPr>
        <p:spPr>
          <a:xfrm>
            <a:off x="762000" y="2590800"/>
            <a:ext cx="2879827" cy="923330"/>
          </a:xfrm>
          <a:prstGeom prst="rect">
            <a:avLst/>
          </a:prstGeom>
          <a:noFill/>
        </p:spPr>
        <p:txBody>
          <a:bodyPr wrap="none" rtlCol="0">
            <a:spAutoFit/>
          </a:bodyPr>
          <a:lstStyle/>
          <a:p>
            <a:r>
              <a:rPr lang="en-US" dirty="0"/>
              <a:t>This short book (170 pages)</a:t>
            </a:r>
          </a:p>
          <a:p>
            <a:r>
              <a:rPr lang="en-US" dirty="0"/>
              <a:t>was written to explain the </a:t>
            </a:r>
          </a:p>
          <a:p>
            <a:r>
              <a:rPr lang="en-US" dirty="0"/>
              <a:t>fundamentals of the RBTI </a:t>
            </a:r>
          </a:p>
        </p:txBody>
      </p:sp>
      <p:pic>
        <p:nvPicPr>
          <p:cNvPr id="6" name="Picture 5" descr="reamsphoto.jpg"/>
          <p:cNvPicPr>
            <a:picLocks noChangeAspect="1"/>
          </p:cNvPicPr>
          <p:nvPr/>
        </p:nvPicPr>
        <p:blipFill>
          <a:blip r:embed="rId2"/>
          <a:stretch>
            <a:fillRect/>
          </a:stretch>
        </p:blipFill>
        <p:spPr>
          <a:xfrm>
            <a:off x="990600" y="3810000"/>
            <a:ext cx="2663190" cy="2507003"/>
          </a:xfrm>
          <a:prstGeom prst="rect">
            <a:avLst/>
          </a:prstGeom>
        </p:spPr>
      </p:pic>
      <p:pic>
        <p:nvPicPr>
          <p:cNvPr id="2050" name="Picture 2"/>
          <p:cNvPicPr>
            <a:picLocks noGrp="1" noChangeAspect="1" noChangeArrowheads="1"/>
          </p:cNvPicPr>
          <p:nvPr>
            <p:ph idx="1"/>
          </p:nvPr>
        </p:nvPicPr>
        <p:blipFill>
          <a:blip r:embed="rId3" cstate="print"/>
          <a:srcRect/>
          <a:stretch>
            <a:fillRect/>
          </a:stretch>
        </p:blipFill>
        <p:spPr bwMode="auto">
          <a:xfrm>
            <a:off x="4495800" y="1981200"/>
            <a:ext cx="3126989" cy="4389438"/>
          </a:xfrm>
          <a:prstGeom prst="rect">
            <a:avLst/>
          </a:prstGeom>
          <a:noFill/>
          <a:ln w="9525">
            <a:noFill/>
            <a:miter lim="800000"/>
            <a:headEnd/>
            <a:tailEnd/>
          </a:ln>
          <a:effectLst/>
        </p:spPr>
      </p:pic>
      <p:sp>
        <p:nvSpPr>
          <p:cNvPr id="8" name="Rectangle 7"/>
          <p:cNvSpPr/>
          <p:nvPr/>
        </p:nvSpPr>
        <p:spPr>
          <a:xfrm>
            <a:off x="5867400" y="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133600" y="2209800"/>
            <a:ext cx="1366873" cy="1828800"/>
          </a:xfrm>
          <a:prstGeom prst="rect">
            <a:avLst/>
          </a:prstGeom>
          <a:noFill/>
          <a:ln w="9525">
            <a:noFill/>
            <a:miter lim="800000"/>
            <a:headEnd/>
            <a:tailEnd/>
          </a:ln>
          <a:effectLst/>
        </p:spPr>
      </p:pic>
      <p:sp>
        <p:nvSpPr>
          <p:cNvPr id="2" name="Title 1"/>
          <p:cNvSpPr>
            <a:spLocks noGrp="1"/>
          </p:cNvSpPr>
          <p:nvPr>
            <p:ph type="title"/>
          </p:nvPr>
        </p:nvSpPr>
        <p:spPr>
          <a:xfrm>
            <a:off x="457200" y="685800"/>
            <a:ext cx="8229600" cy="1143000"/>
          </a:xfrm>
        </p:spPr>
        <p:txBody>
          <a:bodyPr>
            <a:normAutofit fontScale="90000"/>
          </a:bodyPr>
          <a:lstStyle/>
          <a:p>
            <a:r>
              <a:rPr lang="en-US" dirty="0"/>
              <a:t>Much like your water treatment plant, the RBTI uses </a:t>
            </a:r>
            <a:r>
              <a:rPr lang="en-US" u="sng" dirty="0"/>
              <a:t>instruments</a:t>
            </a:r>
            <a:r>
              <a:rPr lang="en-US" dirty="0"/>
              <a:t> to analyze the </a:t>
            </a:r>
            <a:r>
              <a:rPr lang="en-US" sz="4900" i="1" dirty="0"/>
              <a:t>water of your life</a:t>
            </a:r>
            <a:r>
              <a:rPr lang="en-US" dirty="0"/>
              <a:t>…</a:t>
            </a:r>
          </a:p>
        </p:txBody>
      </p:sp>
      <p:pic>
        <p:nvPicPr>
          <p:cNvPr id="3075" name="Picture 3"/>
          <p:cNvPicPr>
            <a:picLocks noChangeAspect="1" noChangeArrowheads="1"/>
          </p:cNvPicPr>
          <p:nvPr/>
        </p:nvPicPr>
        <p:blipFill>
          <a:blip r:embed="rId3" cstate="print"/>
          <a:srcRect/>
          <a:stretch>
            <a:fillRect/>
          </a:stretch>
        </p:blipFill>
        <p:spPr bwMode="auto">
          <a:xfrm>
            <a:off x="4419600" y="2514600"/>
            <a:ext cx="1918049" cy="11430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4343400" y="3962400"/>
            <a:ext cx="2389594" cy="18288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7086600" y="2362200"/>
            <a:ext cx="1981200" cy="3192471"/>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1828800" y="4114800"/>
            <a:ext cx="1746593" cy="1828800"/>
          </a:xfrm>
          <a:prstGeom prst="rect">
            <a:avLst/>
          </a:prstGeom>
          <a:noFill/>
          <a:ln w="9525">
            <a:noFill/>
            <a:miter lim="800000"/>
            <a:headEnd/>
            <a:tailEnd/>
          </a:ln>
          <a:effectLst/>
        </p:spPr>
      </p:pic>
      <p:sp>
        <p:nvSpPr>
          <p:cNvPr id="9" name="Rectangle 8"/>
          <p:cNvSpPr/>
          <p:nvPr/>
        </p:nvSpPr>
        <p:spPr>
          <a:xfrm>
            <a:off x="6934200" y="60960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p:spPr>
        <p:txBody>
          <a:bodyPr/>
          <a:lstStyle/>
          <a:p>
            <a:r>
              <a:rPr lang="en-US" dirty="0"/>
              <a:t>Let’s go on a journey…</a:t>
            </a:r>
          </a:p>
        </p:txBody>
      </p:sp>
      <p:pic>
        <p:nvPicPr>
          <p:cNvPr id="4098" name="Picture 2"/>
          <p:cNvPicPr>
            <a:picLocks noGrp="1" noChangeAspect="1" noChangeArrowheads="1"/>
          </p:cNvPicPr>
          <p:nvPr>
            <p:ph idx="1"/>
          </p:nvPr>
        </p:nvPicPr>
        <p:blipFill>
          <a:blip r:embed="rId2"/>
          <a:srcRect/>
          <a:stretch>
            <a:fillRect/>
          </a:stretch>
        </p:blipFill>
        <p:spPr bwMode="auto">
          <a:xfrm>
            <a:off x="833437" y="2249487"/>
            <a:ext cx="7477125" cy="3676650"/>
          </a:xfrm>
          <a:prstGeom prst="rect">
            <a:avLst/>
          </a:prstGeom>
          <a:noFill/>
          <a:ln w="9525">
            <a:noFill/>
            <a:miter lim="800000"/>
            <a:headEnd/>
            <a:tailEnd/>
          </a:ln>
          <a:effectLst/>
        </p:spPr>
      </p:pic>
      <p:sp>
        <p:nvSpPr>
          <p:cNvPr id="7" name="Rectangle 6"/>
          <p:cNvSpPr/>
          <p:nvPr/>
        </p:nvSpPr>
        <p:spPr>
          <a:xfrm>
            <a:off x="7010400" y="2286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4495800" cy="5940552"/>
          </a:xfrm>
        </p:spPr>
        <p:txBody>
          <a:bodyPr/>
          <a:lstStyle/>
          <a:p>
            <a:r>
              <a:rPr lang="en-US" dirty="0"/>
              <a:t>And see things</a:t>
            </a:r>
            <a:br>
              <a:rPr lang="en-US" dirty="0"/>
            </a:br>
            <a:r>
              <a:rPr lang="en-US" dirty="0"/>
              <a:t>from another</a:t>
            </a:r>
            <a:br>
              <a:rPr lang="en-US" dirty="0"/>
            </a:br>
            <a:r>
              <a:rPr lang="en-US" dirty="0"/>
              <a:t>angle…</a:t>
            </a:r>
          </a:p>
        </p:txBody>
      </p:sp>
      <p:pic>
        <p:nvPicPr>
          <p:cNvPr id="4098" name="Picture 2"/>
          <p:cNvPicPr>
            <a:picLocks noGrp="1" noChangeAspect="1" noChangeArrowheads="1"/>
          </p:cNvPicPr>
          <p:nvPr>
            <p:ph idx="1"/>
          </p:nvPr>
        </p:nvPicPr>
        <p:blipFill>
          <a:blip r:embed="rId2"/>
          <a:srcRect/>
          <a:stretch>
            <a:fillRect/>
          </a:stretch>
        </p:blipFill>
        <p:spPr bwMode="auto">
          <a:xfrm rot="5400000">
            <a:off x="3128963" y="1900238"/>
            <a:ext cx="7477125" cy="3676650"/>
          </a:xfrm>
          <a:prstGeom prst="rect">
            <a:avLst/>
          </a:prstGeom>
          <a:noFill/>
          <a:ln w="9525">
            <a:noFill/>
            <a:miter lim="800000"/>
            <a:headEnd/>
            <a:tailEnd/>
          </a:ln>
          <a:effectLst/>
        </p:spPr>
      </p:pic>
      <p:sp>
        <p:nvSpPr>
          <p:cNvPr id="4" name="Rectangle 3"/>
          <p:cNvSpPr/>
          <p:nvPr/>
        </p:nvSpPr>
        <p:spPr>
          <a:xfrm>
            <a:off x="304800" y="3048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Rule 1: God never repairs a damaged cell…</a:t>
            </a:r>
          </a:p>
        </p:txBody>
      </p:sp>
      <p:sp>
        <p:nvSpPr>
          <p:cNvPr id="5" name="Subtitle 4"/>
          <p:cNvSpPr>
            <a:spLocks noGrp="1"/>
          </p:cNvSpPr>
          <p:nvPr>
            <p:ph type="subTitle" idx="1"/>
          </p:nvPr>
        </p:nvSpPr>
        <p:spPr/>
        <p:txBody>
          <a:bodyPr/>
          <a:lstStyle/>
          <a:p>
            <a:r>
              <a:rPr lang="en-US" i="1" dirty="0"/>
              <a:t>God never repairs a damaged cell. Never! He throws it out, and puts </a:t>
            </a:r>
          </a:p>
          <a:p>
            <a:r>
              <a:rPr lang="en-US" i="1" dirty="0"/>
              <a:t>a brand-new one in its place. God is not in the second-hand parts </a:t>
            </a:r>
          </a:p>
          <a:p>
            <a:r>
              <a:rPr lang="en-US" i="1" dirty="0"/>
              <a:t>business.</a:t>
            </a:r>
          </a:p>
        </p:txBody>
      </p:sp>
      <p:sp>
        <p:nvSpPr>
          <p:cNvPr id="6" name="Rectangle 5"/>
          <p:cNvSpPr/>
          <p:nvPr/>
        </p:nvSpPr>
        <p:spPr>
          <a:xfrm>
            <a:off x="304800" y="3048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2: RBTI is what the Bible message is about...</a:t>
            </a:r>
          </a:p>
        </p:txBody>
      </p:sp>
      <p:sp>
        <p:nvSpPr>
          <p:cNvPr id="3" name="Content Placeholder 2"/>
          <p:cNvSpPr>
            <a:spLocks noGrp="1"/>
          </p:cNvSpPr>
          <p:nvPr>
            <p:ph idx="1"/>
          </p:nvPr>
        </p:nvSpPr>
        <p:spPr/>
        <p:txBody>
          <a:bodyPr/>
          <a:lstStyle/>
          <a:p>
            <a:pPr algn="ctr">
              <a:buNone/>
            </a:pPr>
            <a:r>
              <a:rPr lang="en-US" i="1" dirty="0"/>
              <a:t>RBTI (the Reams Biological Theory of Ionization) is what the Bible message is about. It is, simply, heal the sick, heal the sick.</a:t>
            </a:r>
          </a:p>
        </p:txBody>
      </p:sp>
      <p:sp>
        <p:nvSpPr>
          <p:cNvPr id="4" name="Rectangle 3"/>
          <p:cNvSpPr/>
          <p:nvPr/>
        </p:nvSpPr>
        <p:spPr>
          <a:xfrm>
            <a:off x="5334000" y="34290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416491"/>
          </a:xfrm>
        </p:spPr>
        <p:txBody>
          <a:bodyPr/>
          <a:lstStyle/>
          <a:p>
            <a:r>
              <a:rPr lang="en-US" i="1" dirty="0"/>
              <a:t>Variety is the spice of life. And in a great variety of food there is safety.</a:t>
            </a:r>
          </a:p>
        </p:txBody>
      </p:sp>
      <p:sp>
        <p:nvSpPr>
          <p:cNvPr id="2" name="Title 1"/>
          <p:cNvSpPr>
            <a:spLocks noGrp="1"/>
          </p:cNvSpPr>
          <p:nvPr>
            <p:ph type="title"/>
          </p:nvPr>
        </p:nvSpPr>
        <p:spPr/>
        <p:txBody>
          <a:bodyPr>
            <a:normAutofit fontScale="90000"/>
          </a:bodyPr>
          <a:lstStyle/>
          <a:p>
            <a:r>
              <a:rPr lang="en-US" dirty="0"/>
              <a:t>Rule 3: In a great variety of food there is safety… </a:t>
            </a:r>
          </a:p>
        </p:txBody>
      </p:sp>
      <p:sp>
        <p:nvSpPr>
          <p:cNvPr id="4" name="Rectangle 3"/>
          <p:cNvSpPr/>
          <p:nvPr/>
        </p:nvSpPr>
        <p:spPr>
          <a:xfrm>
            <a:off x="3048000" y="35052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840622"/>
          </a:xfrm>
        </p:spPr>
        <p:txBody>
          <a:bodyPr>
            <a:normAutofit fontScale="90000"/>
          </a:bodyPr>
          <a:lstStyle/>
          <a:p>
            <a:r>
              <a:rPr lang="en-US" sz="2800" dirty="0"/>
              <a:t>Rule 4: Healing comes when you learn what diet fits each individual… </a:t>
            </a:r>
          </a:p>
        </p:txBody>
      </p:sp>
      <p:sp>
        <p:nvSpPr>
          <p:cNvPr id="5" name="Text Placeholder 4"/>
          <p:cNvSpPr>
            <a:spLocks noGrp="1"/>
          </p:cNvSpPr>
          <p:nvPr>
            <p:ph type="body" idx="2"/>
          </p:nvPr>
        </p:nvSpPr>
        <p:spPr>
          <a:xfrm>
            <a:off x="685800" y="609600"/>
            <a:ext cx="5181600" cy="2286000"/>
          </a:xfrm>
        </p:spPr>
        <p:txBody>
          <a:bodyPr/>
          <a:lstStyle/>
          <a:p>
            <a:endParaRPr lang="en-US" dirty="0"/>
          </a:p>
        </p:txBody>
      </p:sp>
      <p:sp>
        <p:nvSpPr>
          <p:cNvPr id="3" name="Content Placeholder 2"/>
          <p:cNvSpPr>
            <a:spLocks noGrp="1"/>
          </p:cNvSpPr>
          <p:nvPr>
            <p:ph sz="half" idx="1"/>
          </p:nvPr>
        </p:nvSpPr>
        <p:spPr>
          <a:xfrm>
            <a:off x="457200" y="1981200"/>
            <a:ext cx="8153400" cy="3382963"/>
          </a:xfrm>
        </p:spPr>
        <p:txBody>
          <a:bodyPr>
            <a:normAutofit/>
          </a:bodyPr>
          <a:lstStyle/>
          <a:p>
            <a:r>
              <a:rPr lang="en-US" i="1" dirty="0"/>
              <a:t>Healing power is in your hands when you learn what diet fits each individual.</a:t>
            </a:r>
          </a:p>
          <a:p>
            <a:pPr>
              <a:buNone/>
            </a:pPr>
            <a:endParaRPr lang="en-US" dirty="0"/>
          </a:p>
        </p:txBody>
      </p:sp>
      <p:sp>
        <p:nvSpPr>
          <p:cNvPr id="4" name="Rectangle 3"/>
          <p:cNvSpPr/>
          <p:nvPr/>
        </p:nvSpPr>
        <p:spPr>
          <a:xfrm>
            <a:off x="6019800" y="10668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1026" name="Picture 2"/>
          <p:cNvPicPr>
            <a:picLocks noChangeAspect="1" noChangeArrowheads="1"/>
          </p:cNvPicPr>
          <p:nvPr/>
        </p:nvPicPr>
        <p:blipFill>
          <a:blip r:embed="rId2"/>
          <a:srcRect/>
          <a:stretch>
            <a:fillRect/>
          </a:stretch>
        </p:blipFill>
        <p:spPr bwMode="auto">
          <a:xfrm flipH="1">
            <a:off x="2209800" y="4343400"/>
            <a:ext cx="3216775" cy="2184400"/>
          </a:xfrm>
          <a:prstGeom prst="rect">
            <a:avLst/>
          </a:prstGeom>
          <a:noFill/>
          <a:ln w="9525">
            <a:noFill/>
            <a:miter lim="800000"/>
            <a:headEnd/>
            <a:tailEnd/>
          </a:ln>
          <a:effectLst/>
        </p:spPr>
      </p:pic>
      <p:sp>
        <p:nvSpPr>
          <p:cNvPr id="7" name="Rounded Rectangular Callout 6"/>
          <p:cNvSpPr/>
          <p:nvPr/>
        </p:nvSpPr>
        <p:spPr>
          <a:xfrm>
            <a:off x="1371600" y="3352800"/>
            <a:ext cx="1600200" cy="762000"/>
          </a:xfrm>
          <a:prstGeom prst="wedgeRoundRectCallout">
            <a:avLst>
              <a:gd name="adj1" fmla="val 64304"/>
              <a:gd name="adj2" fmla="val 1134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really good!</a:t>
            </a:r>
          </a:p>
        </p:txBody>
      </p:sp>
      <p:sp>
        <p:nvSpPr>
          <p:cNvPr id="8" name="Rounded Rectangular Callout 7"/>
          <p:cNvSpPr/>
          <p:nvPr/>
        </p:nvSpPr>
        <p:spPr>
          <a:xfrm>
            <a:off x="5410200" y="2971800"/>
            <a:ext cx="3048000" cy="1371600"/>
          </a:xfrm>
          <a:prstGeom prst="wedgeRoundRectCallout">
            <a:avLst>
              <a:gd name="adj1" fmla="val -52314"/>
              <a:gd name="adj2" fmla="val 682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Let’s not be forgetting that </a:t>
            </a:r>
            <a:r>
              <a:rPr lang="en-US" u="sng" dirty="0"/>
              <a:t>all</a:t>
            </a:r>
            <a:r>
              <a:rPr lang="en-US" dirty="0"/>
              <a:t> healing comes from God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5: The Bible is the best health book that was ever written…</a:t>
            </a:r>
          </a:p>
        </p:txBody>
      </p:sp>
      <p:sp>
        <p:nvSpPr>
          <p:cNvPr id="3" name="Content Placeholder 2"/>
          <p:cNvSpPr>
            <a:spLocks noGrp="1"/>
          </p:cNvSpPr>
          <p:nvPr>
            <p:ph idx="1"/>
          </p:nvPr>
        </p:nvSpPr>
        <p:spPr/>
        <p:txBody>
          <a:bodyPr>
            <a:normAutofit/>
          </a:bodyPr>
          <a:lstStyle/>
          <a:p>
            <a:pPr algn="ctr">
              <a:buNone/>
            </a:pPr>
            <a:r>
              <a:rPr lang="en-US" i="1" dirty="0"/>
              <a:t>Open your minds and hearts to the beautiful message that's in the Bible, </a:t>
            </a:r>
            <a:r>
              <a:rPr lang="en-US" i="1" u="sng" dirty="0"/>
              <a:t>the</a:t>
            </a:r>
            <a:r>
              <a:rPr lang="en-US" i="1" dirty="0"/>
              <a:t> health book. If anybody asks you to recommend a health </a:t>
            </a:r>
          </a:p>
          <a:p>
            <a:pPr algn="ctr">
              <a:buNone/>
            </a:pPr>
            <a:r>
              <a:rPr lang="en-US" i="1" dirty="0"/>
              <a:t>book, you recommend the Bible, the best health book that was ever written; and it's infallible, it works every time.</a:t>
            </a:r>
          </a:p>
        </p:txBody>
      </p:sp>
      <p:sp>
        <p:nvSpPr>
          <p:cNvPr id="4" name="Rectangle 3"/>
          <p:cNvSpPr/>
          <p:nvPr/>
        </p:nvSpPr>
        <p:spPr>
          <a:xfrm>
            <a:off x="6934200" y="61722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2050" name="Picture 2"/>
          <p:cNvPicPr>
            <a:picLocks noChangeAspect="1" noChangeArrowheads="1"/>
          </p:cNvPicPr>
          <p:nvPr/>
        </p:nvPicPr>
        <p:blipFill>
          <a:blip r:embed="rId2"/>
          <a:srcRect/>
          <a:stretch>
            <a:fillRect/>
          </a:stretch>
        </p:blipFill>
        <p:spPr bwMode="auto">
          <a:xfrm>
            <a:off x="1447800" y="4724400"/>
            <a:ext cx="2374382" cy="2133600"/>
          </a:xfrm>
          <a:prstGeom prst="rect">
            <a:avLst/>
          </a:prstGeom>
          <a:noFill/>
          <a:ln w="9525">
            <a:noFill/>
            <a:miter lim="800000"/>
            <a:headEnd/>
            <a:tailEnd/>
          </a:ln>
          <a:effectLst/>
        </p:spPr>
      </p:pic>
      <p:sp>
        <p:nvSpPr>
          <p:cNvPr id="6" name="TextBox 5"/>
          <p:cNvSpPr txBox="1"/>
          <p:nvPr/>
        </p:nvSpPr>
        <p:spPr>
          <a:xfrm>
            <a:off x="457200" y="4419600"/>
            <a:ext cx="1447800" cy="923330"/>
          </a:xfrm>
          <a:prstGeom prst="rect">
            <a:avLst/>
          </a:prstGeom>
          <a:noFill/>
        </p:spPr>
        <p:txBody>
          <a:bodyPr wrap="square" rtlCol="0">
            <a:spAutoFit/>
          </a:bodyPr>
          <a:lstStyle/>
          <a:p>
            <a:r>
              <a:rPr lang="en-US" b="1" i="1" dirty="0"/>
              <a:t>Does Reams mean </a:t>
            </a:r>
            <a:r>
              <a:rPr lang="en-US" b="1" i="1" u="sng" dirty="0"/>
              <a:t>most</a:t>
            </a:r>
            <a:r>
              <a:rPr lang="en-US" b="1" i="1" dirty="0"/>
              <a:t> of the time?</a:t>
            </a:r>
          </a:p>
        </p:txBody>
      </p:sp>
      <p:sp>
        <p:nvSpPr>
          <p:cNvPr id="7" name="TextBox 6"/>
          <p:cNvSpPr txBox="1"/>
          <p:nvPr/>
        </p:nvSpPr>
        <p:spPr>
          <a:xfrm>
            <a:off x="3886200" y="4876800"/>
            <a:ext cx="1371600" cy="646331"/>
          </a:xfrm>
          <a:prstGeom prst="rect">
            <a:avLst/>
          </a:prstGeom>
          <a:noFill/>
        </p:spPr>
        <p:txBody>
          <a:bodyPr wrap="square" rtlCol="0">
            <a:spAutoFit/>
          </a:bodyPr>
          <a:lstStyle/>
          <a:p>
            <a:r>
              <a:rPr lang="en-US" b="1" dirty="0"/>
              <a:t>He means </a:t>
            </a:r>
            <a:r>
              <a:rPr lang="en-US" b="1" u="sng" dirty="0"/>
              <a:t>all</a:t>
            </a:r>
            <a:r>
              <a:rPr lang="en-US" b="1" dirty="0"/>
              <a:t> the time</a:t>
            </a:r>
          </a:p>
        </p:txBody>
      </p:sp>
      <p:cxnSp>
        <p:nvCxnSpPr>
          <p:cNvPr id="9" name="Straight Connector 8"/>
          <p:cNvCxnSpPr/>
          <p:nvPr/>
        </p:nvCxnSpPr>
        <p:spPr>
          <a:xfrm flipV="1">
            <a:off x="3657600" y="5410200"/>
            <a:ext cx="228600" cy="76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0" y="5257800"/>
            <a:ext cx="457200" cy="7620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srcRect/>
          <a:stretch>
            <a:fillRect/>
          </a:stretch>
        </p:blipFill>
        <p:spPr bwMode="auto">
          <a:xfrm>
            <a:off x="4038600" y="4419600"/>
            <a:ext cx="1323975" cy="1885661"/>
          </a:xfrm>
          <a:prstGeom prst="rect">
            <a:avLst/>
          </a:prstGeom>
          <a:noFill/>
          <a:ln w="9525">
            <a:noFill/>
            <a:miter lim="800000"/>
            <a:headEnd/>
            <a:tailEnd/>
          </a:ln>
          <a:effectLst/>
        </p:spPr>
      </p:pic>
      <p:sp>
        <p:nvSpPr>
          <p:cNvPr id="2" name="Title 1"/>
          <p:cNvSpPr>
            <a:spLocks noGrp="1"/>
          </p:cNvSpPr>
          <p:nvPr>
            <p:ph type="title"/>
          </p:nvPr>
        </p:nvSpPr>
        <p:spPr>
          <a:xfrm>
            <a:off x="457200" y="2133600"/>
            <a:ext cx="8229600" cy="1143000"/>
          </a:xfrm>
        </p:spPr>
        <p:txBody>
          <a:bodyPr>
            <a:normAutofit fontScale="90000"/>
          </a:bodyPr>
          <a:lstStyle/>
          <a:p>
            <a:r>
              <a:rPr lang="en-US" dirty="0"/>
              <a:t>Rule 6: It is God who does the healing…</a:t>
            </a:r>
          </a:p>
        </p:txBody>
      </p:sp>
      <p:sp>
        <p:nvSpPr>
          <p:cNvPr id="3" name="Content Placeholder 2"/>
          <p:cNvSpPr>
            <a:spLocks noGrp="1"/>
          </p:cNvSpPr>
          <p:nvPr>
            <p:ph idx="1"/>
          </p:nvPr>
        </p:nvSpPr>
        <p:spPr>
          <a:xfrm>
            <a:off x="457200" y="4572000"/>
            <a:ext cx="3429000" cy="1752600"/>
          </a:xfrm>
        </p:spPr>
        <p:txBody>
          <a:bodyPr/>
          <a:lstStyle/>
          <a:p>
            <a:r>
              <a:rPr lang="en-US" i="1" dirty="0"/>
              <a:t>It is God who does the healing, not you, not I.</a:t>
            </a:r>
          </a:p>
        </p:txBody>
      </p:sp>
      <p:sp>
        <p:nvSpPr>
          <p:cNvPr id="4" name="Rectangle 3"/>
          <p:cNvSpPr/>
          <p:nvPr/>
        </p:nvSpPr>
        <p:spPr>
          <a:xfrm>
            <a:off x="6781800" y="8382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3076" name="Picture 4"/>
          <p:cNvPicPr>
            <a:picLocks noChangeAspect="1" noChangeArrowheads="1"/>
          </p:cNvPicPr>
          <p:nvPr/>
        </p:nvPicPr>
        <p:blipFill>
          <a:blip r:embed="rId3"/>
          <a:srcRect/>
          <a:stretch>
            <a:fillRect/>
          </a:stretch>
        </p:blipFill>
        <p:spPr bwMode="auto">
          <a:xfrm flipH="1">
            <a:off x="6705600" y="4495800"/>
            <a:ext cx="1219199" cy="1690733"/>
          </a:xfrm>
          <a:prstGeom prst="rect">
            <a:avLst/>
          </a:prstGeom>
          <a:noFill/>
          <a:ln w="9525">
            <a:noFill/>
            <a:miter lim="800000"/>
            <a:headEnd/>
            <a:tailEnd/>
          </a:ln>
          <a:effectLst/>
        </p:spPr>
      </p:pic>
      <p:sp>
        <p:nvSpPr>
          <p:cNvPr id="8" name="Rounded Rectangular Callout 7"/>
          <p:cNvSpPr/>
          <p:nvPr/>
        </p:nvSpPr>
        <p:spPr>
          <a:xfrm>
            <a:off x="5257800" y="2743200"/>
            <a:ext cx="1371600" cy="1752600"/>
          </a:xfrm>
          <a:prstGeom prst="wedgeRoundRectCallout">
            <a:avLst>
              <a:gd name="adj1" fmla="val -46872"/>
              <a:gd name="adj2" fmla="val 762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 then I healed everything wrong with him.</a:t>
            </a:r>
          </a:p>
        </p:txBody>
      </p:sp>
      <p:sp>
        <p:nvSpPr>
          <p:cNvPr id="10" name="Cloud Callout 9"/>
          <p:cNvSpPr/>
          <p:nvPr/>
        </p:nvSpPr>
        <p:spPr>
          <a:xfrm>
            <a:off x="7772400" y="2819400"/>
            <a:ext cx="1219200" cy="2057400"/>
          </a:xfrm>
          <a:prstGeom prst="cloudCallout">
            <a:avLst>
              <a:gd name="adj1" fmla="val -41203"/>
              <a:gd name="adj2" fmla="val 55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don’t think he has a clue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ument.GIF"/>
          <p:cNvPicPr>
            <a:picLocks noChangeAspect="1"/>
          </p:cNvPicPr>
          <p:nvPr/>
        </p:nvPicPr>
        <p:blipFill>
          <a:blip r:embed="rId3">
            <a:lum bright="50000"/>
          </a:blip>
          <a:stretch>
            <a:fillRect/>
          </a:stretch>
        </p:blipFill>
        <p:spPr>
          <a:xfrm>
            <a:off x="0" y="-468057"/>
            <a:ext cx="9144000" cy="7794115"/>
          </a:xfrm>
          <a:prstGeom prst="rect">
            <a:avLst/>
          </a:prstGeom>
        </p:spPr>
      </p:pic>
      <p:sp>
        <p:nvSpPr>
          <p:cNvPr id="2" name="Title 1"/>
          <p:cNvSpPr>
            <a:spLocks noGrp="1"/>
          </p:cNvSpPr>
          <p:nvPr>
            <p:ph type="title"/>
          </p:nvPr>
        </p:nvSpPr>
        <p:spPr/>
        <p:txBody>
          <a:bodyPr/>
          <a:lstStyle/>
          <a:p>
            <a:r>
              <a:rPr lang="en-US" b="1" dirty="0"/>
              <a:t>The Story of RBTI</a:t>
            </a:r>
          </a:p>
        </p:txBody>
      </p:sp>
      <p:sp>
        <p:nvSpPr>
          <p:cNvPr id="3" name="Content Placeholder 2"/>
          <p:cNvSpPr>
            <a:spLocks noGrp="1"/>
          </p:cNvSpPr>
          <p:nvPr>
            <p:ph idx="1"/>
          </p:nvPr>
        </p:nvSpPr>
        <p:spPr>
          <a:xfrm>
            <a:off x="457200" y="1600200"/>
            <a:ext cx="8229600" cy="5105400"/>
          </a:xfrm>
        </p:spPr>
        <p:txBody>
          <a:bodyPr>
            <a:normAutofit/>
          </a:bodyPr>
          <a:lstStyle/>
          <a:p>
            <a:pPr marL="0">
              <a:buNone/>
            </a:pPr>
            <a:r>
              <a:rPr lang="en-US" b="1" dirty="0"/>
              <a:t>In 1968, an Orlando biophysicist retired from his medical laboratory and agricultural duties.  For four decades he had been quietly restoring the health each year of a handful of people who had been dismissed by the medical community.</a:t>
            </a:r>
          </a:p>
          <a:p>
            <a:pPr marL="0">
              <a:buNone/>
            </a:pPr>
            <a:r>
              <a:rPr lang="en-US" b="1" dirty="0"/>
              <a:t>Focusing entirely on diet, and driven by Jesus’ mandate to “</a:t>
            </a:r>
            <a:r>
              <a:rPr lang="en-US" b="1" i="1" dirty="0"/>
              <a:t>Heal the sick</a:t>
            </a:r>
            <a:r>
              <a:rPr lang="en-US" b="1" dirty="0"/>
              <a:t>,” Carey Reams led thousands of people to an understanding of true health over the next 17 years.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flipH="1">
            <a:off x="381000" y="3983037"/>
            <a:ext cx="2279139" cy="2874963"/>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a:t>Rule 7: Most difficult part is to unlearn some things… </a:t>
            </a:r>
          </a:p>
        </p:txBody>
      </p:sp>
      <p:sp>
        <p:nvSpPr>
          <p:cNvPr id="3" name="Content Placeholder 2"/>
          <p:cNvSpPr>
            <a:spLocks noGrp="1"/>
          </p:cNvSpPr>
          <p:nvPr>
            <p:ph idx="1"/>
          </p:nvPr>
        </p:nvSpPr>
        <p:spPr/>
        <p:txBody>
          <a:bodyPr>
            <a:normAutofit/>
          </a:bodyPr>
          <a:lstStyle/>
          <a:p>
            <a:pPr>
              <a:buNone/>
            </a:pPr>
            <a:r>
              <a:rPr lang="en-US" sz="2000" i="1" dirty="0"/>
              <a:t>I'll tell you this, friends, the most difficult thing that you are </a:t>
            </a:r>
          </a:p>
          <a:p>
            <a:pPr>
              <a:buNone/>
            </a:pPr>
            <a:r>
              <a:rPr lang="en-US" sz="2000" i="1" dirty="0"/>
              <a:t>going to have to learn is to unlearn some of the things that you </a:t>
            </a:r>
          </a:p>
          <a:p>
            <a:pPr>
              <a:buNone/>
            </a:pPr>
            <a:r>
              <a:rPr lang="en-US" sz="2000" i="1" dirty="0"/>
              <a:t>have already been taught. That is the toughest part of this course.</a:t>
            </a:r>
          </a:p>
        </p:txBody>
      </p:sp>
      <p:sp>
        <p:nvSpPr>
          <p:cNvPr id="4" name="Rectangle 3"/>
          <p:cNvSpPr/>
          <p:nvPr/>
        </p:nvSpPr>
        <p:spPr>
          <a:xfrm>
            <a:off x="7010400" y="28956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
        <p:nvSpPr>
          <p:cNvPr id="7" name="Cloud Callout 6"/>
          <p:cNvSpPr/>
          <p:nvPr/>
        </p:nvSpPr>
        <p:spPr>
          <a:xfrm>
            <a:off x="3352800" y="2895600"/>
            <a:ext cx="3352800" cy="2438400"/>
          </a:xfrm>
          <a:prstGeom prst="cloudCallout">
            <a:avLst>
              <a:gd name="adj1" fmla="val -84775"/>
              <a:gd name="adj2" fmla="val 40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UNLEARN???</a:t>
            </a:r>
          </a:p>
          <a:p>
            <a:pPr algn="ctr"/>
            <a:r>
              <a:rPr lang="en-US" sz="2400" b="1" dirty="0"/>
              <a:t>I’ve spent a fortune learning about drugs!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8: RBTI expresses biological life in mathematical terms… </a:t>
            </a:r>
          </a:p>
        </p:txBody>
      </p:sp>
      <p:sp>
        <p:nvSpPr>
          <p:cNvPr id="3" name="Content Placeholder 2"/>
          <p:cNvSpPr>
            <a:spLocks noGrp="1"/>
          </p:cNvSpPr>
          <p:nvPr>
            <p:ph idx="1"/>
          </p:nvPr>
        </p:nvSpPr>
        <p:spPr/>
        <p:txBody>
          <a:bodyPr/>
          <a:lstStyle/>
          <a:p>
            <a:pPr>
              <a:buNone/>
            </a:pPr>
            <a:r>
              <a:rPr lang="en-US" i="1" dirty="0"/>
              <a:t>Every degree of biological life can be expressed in mathematical terms.</a:t>
            </a:r>
          </a:p>
        </p:txBody>
      </p:sp>
      <p:sp>
        <p:nvSpPr>
          <p:cNvPr id="4" name="Rectangle 3"/>
          <p:cNvSpPr/>
          <p:nvPr/>
        </p:nvSpPr>
        <p:spPr>
          <a:xfrm>
            <a:off x="4572000" y="22098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78853" name="Picture 5" descr="C:\DOCUME~1\RH\LOCALS~1\Temp\EverNoteTempDir\3647@3646_268e55ee8c0f2ca235ef4aa7ec7c4b84"/>
          <p:cNvPicPr>
            <a:picLocks noChangeAspect="1" noChangeArrowheads="1"/>
          </p:cNvPicPr>
          <p:nvPr/>
        </p:nvPicPr>
        <p:blipFill>
          <a:blip r:embed="rId2"/>
          <a:srcRect/>
          <a:stretch>
            <a:fillRect/>
          </a:stretch>
        </p:blipFill>
        <p:spPr bwMode="auto">
          <a:xfrm>
            <a:off x="1295400" y="3429000"/>
            <a:ext cx="5934075" cy="1371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9: We live off the energy of the foods we eat…</a:t>
            </a:r>
          </a:p>
        </p:txBody>
      </p:sp>
      <p:sp>
        <p:nvSpPr>
          <p:cNvPr id="3" name="Content Placeholder 2"/>
          <p:cNvSpPr>
            <a:spLocks noGrp="1"/>
          </p:cNvSpPr>
          <p:nvPr>
            <p:ph idx="1"/>
          </p:nvPr>
        </p:nvSpPr>
        <p:spPr/>
        <p:txBody>
          <a:bodyPr/>
          <a:lstStyle/>
          <a:p>
            <a:r>
              <a:rPr lang="en-US" i="1" dirty="0"/>
              <a:t>We live from energy. We do not live from the foods we eat. We live off the energy of the foods we eat.</a:t>
            </a:r>
          </a:p>
        </p:txBody>
      </p:sp>
      <p:sp>
        <p:nvSpPr>
          <p:cNvPr id="4" name="Rectangle 3"/>
          <p:cNvSpPr/>
          <p:nvPr/>
        </p:nvSpPr>
        <p:spPr>
          <a:xfrm>
            <a:off x="6629400" y="38862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77826" name="Picture 2"/>
          <p:cNvPicPr>
            <a:picLocks noChangeAspect="1" noChangeArrowheads="1"/>
          </p:cNvPicPr>
          <p:nvPr/>
        </p:nvPicPr>
        <p:blipFill>
          <a:blip r:embed="rId2" cstate="print"/>
          <a:srcRect/>
          <a:stretch>
            <a:fillRect/>
          </a:stretch>
        </p:blipFill>
        <p:spPr bwMode="auto">
          <a:xfrm>
            <a:off x="1676400" y="4267200"/>
            <a:ext cx="1639887" cy="1539875"/>
          </a:xfrm>
          <a:prstGeom prst="rect">
            <a:avLst/>
          </a:prstGeom>
          <a:noFill/>
          <a:ln w="9525">
            <a:noFill/>
            <a:miter lim="800000"/>
            <a:headEnd/>
            <a:tailEnd/>
          </a:ln>
          <a:effectLst/>
        </p:spPr>
      </p:pic>
      <p:sp>
        <p:nvSpPr>
          <p:cNvPr id="7" name="Cloud Callout 6"/>
          <p:cNvSpPr/>
          <p:nvPr/>
        </p:nvSpPr>
        <p:spPr>
          <a:xfrm>
            <a:off x="3048000" y="3124200"/>
            <a:ext cx="1905000" cy="1143000"/>
          </a:xfrm>
          <a:prstGeom prst="cloudCallout">
            <a:avLst>
              <a:gd name="adj1" fmla="val -60537"/>
              <a:gd name="adj2" fmla="val 5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Come Again?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10: RBTI does not start with food, RBTI starts with energy… </a:t>
            </a:r>
          </a:p>
        </p:txBody>
      </p:sp>
      <p:sp>
        <p:nvSpPr>
          <p:cNvPr id="3" name="Content Placeholder 2"/>
          <p:cNvSpPr>
            <a:spLocks noGrp="1"/>
          </p:cNvSpPr>
          <p:nvPr>
            <p:ph idx="1"/>
          </p:nvPr>
        </p:nvSpPr>
        <p:spPr/>
        <p:txBody>
          <a:bodyPr/>
          <a:lstStyle/>
          <a:p>
            <a:pPr>
              <a:buNone/>
            </a:pPr>
            <a:r>
              <a:rPr lang="en-US" i="1" dirty="0"/>
              <a:t>This course on the Theory of Ionization does not start with food. It does not start with the digestive tract. It does not start with anatomy. It does not start with disease. It starts with energy.  Energy itself…</a:t>
            </a:r>
          </a:p>
        </p:txBody>
      </p:sp>
      <p:sp>
        <p:nvSpPr>
          <p:cNvPr id="4" name="Rectangle 3"/>
          <p:cNvSpPr/>
          <p:nvPr/>
        </p:nvSpPr>
        <p:spPr>
          <a:xfrm>
            <a:off x="6934200" y="61722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76801" name="Picture 1"/>
          <p:cNvPicPr>
            <a:picLocks noChangeAspect="1" noChangeArrowheads="1"/>
          </p:cNvPicPr>
          <p:nvPr/>
        </p:nvPicPr>
        <p:blipFill>
          <a:blip r:embed="rId2" cstate="print"/>
          <a:srcRect/>
          <a:stretch>
            <a:fillRect/>
          </a:stretch>
        </p:blipFill>
        <p:spPr bwMode="auto">
          <a:xfrm>
            <a:off x="5410200" y="4267200"/>
            <a:ext cx="1554163" cy="234156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Rule11: Biological laws of physics are constant; application varies… </a:t>
            </a:r>
          </a:p>
        </p:txBody>
      </p:sp>
      <p:sp>
        <p:nvSpPr>
          <p:cNvPr id="3" name="Content Placeholder 2"/>
          <p:cNvSpPr>
            <a:spLocks noGrp="1"/>
          </p:cNvSpPr>
          <p:nvPr>
            <p:ph idx="1"/>
          </p:nvPr>
        </p:nvSpPr>
        <p:spPr/>
        <p:txBody>
          <a:bodyPr/>
          <a:lstStyle/>
          <a:p>
            <a:r>
              <a:rPr lang="en-US" i="1" dirty="0"/>
              <a:t>The biological laws of physics are constant. It's only application of those laws that makes them different.</a:t>
            </a:r>
          </a:p>
        </p:txBody>
      </p:sp>
      <p:sp>
        <p:nvSpPr>
          <p:cNvPr id="4" name="Rectangle 3"/>
          <p:cNvSpPr/>
          <p:nvPr/>
        </p:nvSpPr>
        <p:spPr>
          <a:xfrm>
            <a:off x="6629400" y="28956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75777" name="Picture 1"/>
          <p:cNvPicPr>
            <a:picLocks noChangeAspect="1" noChangeArrowheads="1"/>
          </p:cNvPicPr>
          <p:nvPr/>
        </p:nvPicPr>
        <p:blipFill>
          <a:blip r:embed="rId2"/>
          <a:srcRect/>
          <a:stretch>
            <a:fillRect/>
          </a:stretch>
        </p:blipFill>
        <p:spPr bwMode="auto">
          <a:xfrm>
            <a:off x="3909580" y="5410200"/>
            <a:ext cx="2308657" cy="1295400"/>
          </a:xfrm>
          <a:prstGeom prst="rect">
            <a:avLst/>
          </a:prstGeom>
          <a:noFill/>
          <a:ln w="9525">
            <a:noFill/>
            <a:miter lim="800000"/>
            <a:headEnd/>
            <a:tailEnd/>
          </a:ln>
          <a:effectLst/>
        </p:spPr>
      </p:pic>
      <p:sp>
        <p:nvSpPr>
          <p:cNvPr id="6" name="Cloud Callout 5"/>
          <p:cNvSpPr/>
          <p:nvPr/>
        </p:nvSpPr>
        <p:spPr>
          <a:xfrm>
            <a:off x="1524000" y="3886200"/>
            <a:ext cx="3200400" cy="1219200"/>
          </a:xfrm>
          <a:prstGeom prst="cloudCallout">
            <a:avLst>
              <a:gd name="adj1" fmla="val 57598"/>
              <a:gd name="adj2" fmla="val 71759"/>
            </a:avLst>
          </a:prstGeom>
          <a:solidFill>
            <a:schemeClr val="tx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SOME CLARITY MIGHT HELP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12: In the RBTI some words/terms are redefined…</a:t>
            </a:r>
          </a:p>
        </p:txBody>
      </p:sp>
      <p:sp>
        <p:nvSpPr>
          <p:cNvPr id="3" name="Content Placeholder 2"/>
          <p:cNvSpPr>
            <a:spLocks noGrp="1"/>
          </p:cNvSpPr>
          <p:nvPr>
            <p:ph sz="quarter" idx="1"/>
          </p:nvPr>
        </p:nvSpPr>
        <p:spPr/>
        <p:txBody>
          <a:bodyPr>
            <a:normAutofit fontScale="92500" lnSpcReduction="20000"/>
          </a:bodyPr>
          <a:lstStyle/>
          <a:p>
            <a:pPr>
              <a:buNone/>
            </a:pPr>
            <a:r>
              <a:rPr lang="en-US" dirty="0"/>
              <a:t>    </a:t>
            </a:r>
            <a:r>
              <a:rPr lang="en-US" i="1" dirty="0"/>
              <a:t>I will be using some terms throughout this class that will redefine and rephrase. Books will be used for clarification of definitions and some of the questions to show that they can be applied anywhere, anytime, anyplace under any circumstances because the biological laws of physics are constant.  We are going to have definitions in just a little while to teach you what the meanings of the words are as we use them in this class because I may use a word and you may have some other different idea of what that word means. And you will go away completely confused and if there is anybody tonight that is not confused, </a:t>
            </a:r>
            <a:r>
              <a:rPr lang="en-US" i="1" u="sng" dirty="0"/>
              <a:t>you do not understand the situation.</a:t>
            </a:r>
          </a:p>
        </p:txBody>
      </p:sp>
      <p:sp>
        <p:nvSpPr>
          <p:cNvPr id="4" name="Rectangle 3"/>
          <p:cNvSpPr/>
          <p:nvPr/>
        </p:nvSpPr>
        <p:spPr>
          <a:xfrm>
            <a:off x="6934200" y="61722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74753" name="Picture 1" descr="C:\Documents and Settings\RH\Local Settings\Temporary Internet Files\Content.IE5\AED0ID8Q\MPj04331600000[1].jpg"/>
          <p:cNvPicPr>
            <a:picLocks noChangeAspect="1" noChangeArrowheads="1"/>
          </p:cNvPicPr>
          <p:nvPr/>
        </p:nvPicPr>
        <p:blipFill>
          <a:blip r:embed="rId2" cstate="print"/>
          <a:srcRect/>
          <a:stretch>
            <a:fillRect/>
          </a:stretch>
        </p:blipFill>
        <p:spPr bwMode="auto">
          <a:xfrm>
            <a:off x="4419600" y="5562600"/>
            <a:ext cx="1143000" cy="1143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13: The RBTI is not perfect and has its weak points… </a:t>
            </a:r>
          </a:p>
        </p:txBody>
      </p:sp>
      <p:sp>
        <p:nvSpPr>
          <p:cNvPr id="3" name="Content Placeholder 2"/>
          <p:cNvSpPr>
            <a:spLocks noGrp="1"/>
          </p:cNvSpPr>
          <p:nvPr>
            <p:ph idx="1"/>
          </p:nvPr>
        </p:nvSpPr>
        <p:spPr>
          <a:xfrm>
            <a:off x="457200" y="2590800"/>
            <a:ext cx="7467600" cy="3535363"/>
          </a:xfrm>
        </p:spPr>
        <p:txBody>
          <a:bodyPr/>
          <a:lstStyle/>
          <a:p>
            <a:pPr algn="ctr">
              <a:buNone/>
            </a:pPr>
            <a:r>
              <a:rPr lang="en-US" i="1" dirty="0"/>
              <a:t>This course has its weak points. These weak points will be pointed out to you as we go through. It's not perfect. There's </a:t>
            </a:r>
          </a:p>
          <a:p>
            <a:pPr algn="ctr">
              <a:buNone/>
            </a:pPr>
            <a:r>
              <a:rPr lang="en-US" i="1" dirty="0"/>
              <a:t>nothing perfect but God.</a:t>
            </a:r>
          </a:p>
        </p:txBody>
      </p:sp>
      <p:sp>
        <p:nvSpPr>
          <p:cNvPr id="4" name="Rectangle 3"/>
          <p:cNvSpPr/>
          <p:nvPr/>
        </p:nvSpPr>
        <p:spPr>
          <a:xfrm>
            <a:off x="6629400" y="15240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14: The toughest thing is to follow instructions exactly…</a:t>
            </a:r>
          </a:p>
        </p:txBody>
      </p:sp>
      <p:sp>
        <p:nvSpPr>
          <p:cNvPr id="3" name="Content Placeholder 2"/>
          <p:cNvSpPr>
            <a:spLocks noGrp="1"/>
          </p:cNvSpPr>
          <p:nvPr>
            <p:ph idx="1"/>
          </p:nvPr>
        </p:nvSpPr>
        <p:spPr/>
        <p:txBody>
          <a:bodyPr/>
          <a:lstStyle/>
          <a:p>
            <a:pPr>
              <a:buNone/>
            </a:pPr>
            <a:r>
              <a:rPr lang="en-US" i="1" dirty="0"/>
              <a:t>There is a verse in the Bible that says, </a:t>
            </a:r>
            <a:r>
              <a:rPr lang="en-US" i="1" u="sng" dirty="0"/>
              <a:t>Be ye perfect.</a:t>
            </a:r>
            <a:r>
              <a:rPr lang="en-US" i="1" dirty="0"/>
              <a:t>  Now this is going to be the toughest thing in this class, is to be perfect, to follow exactly the instructions.</a:t>
            </a:r>
          </a:p>
        </p:txBody>
      </p:sp>
      <p:sp>
        <p:nvSpPr>
          <p:cNvPr id="4" name="Rectangle 3"/>
          <p:cNvSpPr/>
          <p:nvPr/>
        </p:nvSpPr>
        <p:spPr>
          <a:xfrm>
            <a:off x="6934200" y="61722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72705" name="Picture 1"/>
          <p:cNvPicPr>
            <a:picLocks noChangeAspect="1" noChangeArrowheads="1"/>
          </p:cNvPicPr>
          <p:nvPr/>
        </p:nvPicPr>
        <p:blipFill>
          <a:blip r:embed="rId2" cstate="print"/>
          <a:srcRect/>
          <a:stretch>
            <a:fillRect/>
          </a:stretch>
        </p:blipFill>
        <p:spPr bwMode="auto">
          <a:xfrm>
            <a:off x="1295400" y="4468813"/>
            <a:ext cx="1493837" cy="2389187"/>
          </a:xfrm>
          <a:prstGeom prst="rect">
            <a:avLst/>
          </a:prstGeom>
          <a:noFill/>
          <a:ln w="9525">
            <a:noFill/>
            <a:miter lim="800000"/>
            <a:headEnd/>
            <a:tailEnd/>
          </a:ln>
          <a:effectLst/>
        </p:spPr>
      </p:pic>
      <p:sp>
        <p:nvSpPr>
          <p:cNvPr id="6" name="Oval Callout 5"/>
          <p:cNvSpPr/>
          <p:nvPr/>
        </p:nvSpPr>
        <p:spPr>
          <a:xfrm>
            <a:off x="2133600" y="3810000"/>
            <a:ext cx="1600200" cy="1219200"/>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I said SIX drops, not four!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8600"/>
            <a:ext cx="8183880" cy="1051560"/>
          </a:xfrm>
        </p:spPr>
        <p:txBody>
          <a:bodyPr>
            <a:normAutofit fontScale="90000"/>
          </a:bodyPr>
          <a:lstStyle/>
          <a:p>
            <a:r>
              <a:rPr lang="en-US" dirty="0"/>
              <a:t>Rule 15: Math is a very precise art, science, and language…</a:t>
            </a:r>
          </a:p>
        </p:txBody>
      </p:sp>
      <p:sp>
        <p:nvSpPr>
          <p:cNvPr id="3" name="Content Placeholder 2"/>
          <p:cNvSpPr>
            <a:spLocks noGrp="1"/>
          </p:cNvSpPr>
          <p:nvPr>
            <p:ph idx="1"/>
          </p:nvPr>
        </p:nvSpPr>
        <p:spPr>
          <a:xfrm>
            <a:off x="502920" y="530352"/>
            <a:ext cx="8183880" cy="3127248"/>
          </a:xfrm>
        </p:spPr>
        <p:txBody>
          <a:bodyPr>
            <a:normAutofit/>
          </a:bodyPr>
          <a:lstStyle/>
          <a:p>
            <a:pPr>
              <a:buNone/>
            </a:pPr>
            <a:r>
              <a:rPr lang="en-US" sz="2000" b="1" i="1" dirty="0"/>
              <a:t>You must learn exactly to carry out the instruction. </a:t>
            </a:r>
          </a:p>
          <a:p>
            <a:pPr>
              <a:buNone/>
            </a:pPr>
            <a:r>
              <a:rPr lang="en-US" sz="2000" b="1" i="1" dirty="0"/>
              <a:t>Carry out exactly as it says because mathematics </a:t>
            </a:r>
          </a:p>
          <a:p>
            <a:pPr>
              <a:buNone/>
            </a:pPr>
            <a:r>
              <a:rPr lang="en-US" sz="2000" b="1" i="1" dirty="0"/>
              <a:t>is a very precise art and science. It's an art and </a:t>
            </a:r>
          </a:p>
          <a:p>
            <a:pPr>
              <a:buNone/>
            </a:pPr>
            <a:r>
              <a:rPr lang="en-US" sz="2000" b="1" i="1" dirty="0"/>
              <a:t>science and it is also a language.</a:t>
            </a:r>
          </a:p>
        </p:txBody>
      </p:sp>
      <p:sp>
        <p:nvSpPr>
          <p:cNvPr id="4" name="Rectangle 3"/>
          <p:cNvSpPr/>
          <p:nvPr/>
        </p:nvSpPr>
        <p:spPr>
          <a:xfrm>
            <a:off x="6096000" y="17526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Autofit/>
          </a:bodyPr>
          <a:lstStyle/>
          <a:p>
            <a:pPr>
              <a:buNone/>
            </a:pPr>
            <a:r>
              <a:rPr lang="en-US" sz="3200" i="1" dirty="0"/>
              <a:t>When you combine chemistry with mathematics you have physics.  And physics has a reason. And if there's a reason, there is a cause. And if there is a cause, there is a result. So this is what it's about.</a:t>
            </a:r>
          </a:p>
        </p:txBody>
      </p:sp>
      <p:sp>
        <p:nvSpPr>
          <p:cNvPr id="2" name="Title 1"/>
          <p:cNvSpPr>
            <a:spLocks noGrp="1"/>
          </p:cNvSpPr>
          <p:nvPr>
            <p:ph type="title"/>
          </p:nvPr>
        </p:nvSpPr>
        <p:spPr/>
        <p:txBody>
          <a:bodyPr>
            <a:noAutofit/>
          </a:bodyPr>
          <a:lstStyle/>
          <a:p>
            <a:r>
              <a:rPr lang="en-US" sz="3600" dirty="0"/>
              <a:t>Rule 16: Chemistry + math = physics with a reason, cause, and result... </a:t>
            </a:r>
          </a:p>
        </p:txBody>
      </p:sp>
      <p:sp>
        <p:nvSpPr>
          <p:cNvPr id="4" name="Rectangle 3"/>
          <p:cNvSpPr/>
          <p:nvPr/>
        </p:nvSpPr>
        <p:spPr>
          <a:xfrm>
            <a:off x="6781800" y="3810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a:buNone/>
            </a:pPr>
            <a:r>
              <a:rPr lang="en-US" dirty="0"/>
              <a:t>Abandoning blood testing in favor of much more accurate urine &amp; saliva analysis, Reams was able to demonstrate that almost all drugs, surgery, and radiation could be done away with.</a:t>
            </a:r>
          </a:p>
          <a:p>
            <a:pPr marL="0">
              <a:buNone/>
            </a:pPr>
            <a:r>
              <a:rPr lang="en-US" dirty="0"/>
              <a:t>Reams proved over and over that when a person’s urine &amp; saliva is kept in narrow bounds, new disease simply has no place to set up shop, </a:t>
            </a:r>
            <a:r>
              <a:rPr lang="en-US" i="1" dirty="0"/>
              <a:t>and old disease is shown the door</a:t>
            </a:r>
            <a:r>
              <a:rPr lang="en-US" dirty="0"/>
              <a:t>.</a:t>
            </a:r>
          </a:p>
          <a:p>
            <a:pPr marL="0">
              <a:buNone/>
            </a:pPr>
            <a:r>
              <a:rPr lang="en-US" dirty="0"/>
              <a:t>And those “narrow bounds”?  Simply this…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17: Get your eyes off the numbers; see the picture…</a:t>
            </a:r>
          </a:p>
        </p:txBody>
      </p:sp>
      <p:sp>
        <p:nvSpPr>
          <p:cNvPr id="3" name="Content Placeholder 2"/>
          <p:cNvSpPr>
            <a:spLocks noGrp="1"/>
          </p:cNvSpPr>
          <p:nvPr>
            <p:ph idx="1"/>
          </p:nvPr>
        </p:nvSpPr>
        <p:spPr>
          <a:xfrm>
            <a:off x="457200" y="1775191"/>
            <a:ext cx="8458200" cy="4625609"/>
          </a:xfrm>
        </p:spPr>
        <p:txBody>
          <a:bodyPr>
            <a:normAutofit fontScale="85000" lnSpcReduction="10000"/>
          </a:bodyPr>
          <a:lstStyle/>
          <a:p>
            <a:pPr marL="0" indent="0">
              <a:buNone/>
            </a:pPr>
            <a:r>
              <a:rPr lang="en-US" i="1" dirty="0"/>
              <a:t>Now one of the most difficult things you are going to find as you step into class is this: get your eyes off the numbers. </a:t>
            </a:r>
          </a:p>
          <a:p>
            <a:pPr>
              <a:buNone/>
            </a:pPr>
            <a:endParaRPr lang="en-US" i="1" dirty="0"/>
          </a:p>
          <a:p>
            <a:pPr marL="0">
              <a:buNone/>
            </a:pPr>
            <a:r>
              <a:rPr lang="en-US" i="1" dirty="0"/>
              <a:t>Numbers do not tell you anything now and they never will, but they do talk. And they do paint pictures. </a:t>
            </a:r>
          </a:p>
          <a:p>
            <a:pPr marL="0">
              <a:buNone/>
            </a:pPr>
            <a:endParaRPr lang="en-US" i="1" dirty="0"/>
          </a:p>
          <a:p>
            <a:pPr marL="0">
              <a:buNone/>
            </a:pPr>
            <a:r>
              <a:rPr lang="en-US" i="1" dirty="0"/>
              <a:t>If you don't believe numbers talk, even scream, just look at your bank statement on the first of the month. Those numbers on the page tell you what is happening. Do you see what I am getting at? </a:t>
            </a:r>
          </a:p>
          <a:p>
            <a:pPr marL="0">
              <a:buNone/>
            </a:pPr>
            <a:endParaRPr lang="en-US" i="1" dirty="0"/>
          </a:p>
          <a:p>
            <a:pPr marL="0">
              <a:buNone/>
            </a:pPr>
            <a:r>
              <a:rPr lang="en-US" i="1" dirty="0"/>
              <a:t>Those numbers also paint a picture. </a:t>
            </a:r>
          </a:p>
        </p:txBody>
      </p:sp>
      <p:sp>
        <p:nvSpPr>
          <p:cNvPr id="4" name="Rectangle 3"/>
          <p:cNvSpPr/>
          <p:nvPr/>
        </p:nvSpPr>
        <p:spPr>
          <a:xfrm>
            <a:off x="6781800" y="54102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18: Three kinds of energy; two sources, anionic &amp; cationic… </a:t>
            </a:r>
          </a:p>
        </p:txBody>
      </p:sp>
      <p:sp>
        <p:nvSpPr>
          <p:cNvPr id="3" name="Content Placeholder 2"/>
          <p:cNvSpPr>
            <a:spLocks noGrp="1"/>
          </p:cNvSpPr>
          <p:nvPr>
            <p:ph idx="1"/>
          </p:nvPr>
        </p:nvSpPr>
        <p:spPr/>
        <p:txBody>
          <a:bodyPr>
            <a:normAutofit fontScale="70000" lnSpcReduction="20000"/>
          </a:bodyPr>
          <a:lstStyle/>
          <a:p>
            <a:pPr>
              <a:spcBef>
                <a:spcPts val="1200"/>
              </a:spcBef>
            </a:pPr>
            <a:r>
              <a:rPr lang="en-US" i="1" dirty="0"/>
              <a:t>We are going to be dealing in this class with energy. </a:t>
            </a:r>
          </a:p>
          <a:p>
            <a:pPr>
              <a:spcBef>
                <a:spcPts val="1200"/>
              </a:spcBef>
            </a:pPr>
            <a:r>
              <a:rPr lang="en-US" i="1" dirty="0"/>
              <a:t>There are three kinds of energy. There is matter, which is a form of energy. There is heat and there is electricity. </a:t>
            </a:r>
          </a:p>
          <a:p>
            <a:pPr>
              <a:spcBef>
                <a:spcPts val="1200"/>
              </a:spcBef>
            </a:pPr>
            <a:r>
              <a:rPr lang="en-US" i="1" dirty="0"/>
              <a:t>If you should look at a box full of energy, in the broadest sense of the term, it would look something like the parts of a jigsaw puzzle. </a:t>
            </a:r>
          </a:p>
          <a:p>
            <a:pPr>
              <a:spcBef>
                <a:spcPts val="1200"/>
              </a:spcBef>
            </a:pPr>
            <a:r>
              <a:rPr lang="en-US" i="1" dirty="0"/>
              <a:t>When you feel the heat coming off a stove, whether it's an electric stove, or a coal heater or a wood heater, those little particles of heat are actual molecules of matter.  We don't think of them as matter, but they are. They are actually substance, rather than matter. </a:t>
            </a:r>
          </a:p>
          <a:p>
            <a:pPr>
              <a:spcBef>
                <a:spcPts val="1200"/>
              </a:spcBef>
            </a:pPr>
            <a:r>
              <a:rPr lang="en-US" i="1" dirty="0"/>
              <a:t>These little particles are coming off and we are going to learn that there are two sources of energy. We are going to learn there is an anionic source of energy and there is a cationic source of energy.</a:t>
            </a:r>
          </a:p>
        </p:txBody>
      </p:sp>
      <p:sp>
        <p:nvSpPr>
          <p:cNvPr id="4" name="Rectangle 3"/>
          <p:cNvSpPr/>
          <p:nvPr/>
        </p:nvSpPr>
        <p:spPr>
          <a:xfrm>
            <a:off x="6934200" y="61722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19: Smallest thing is an anion… </a:t>
            </a:r>
          </a:p>
        </p:txBody>
      </p:sp>
      <p:sp>
        <p:nvSpPr>
          <p:cNvPr id="3" name="Content Placeholder 2"/>
          <p:cNvSpPr>
            <a:spLocks noGrp="1"/>
          </p:cNvSpPr>
          <p:nvPr>
            <p:ph idx="1"/>
          </p:nvPr>
        </p:nvSpPr>
        <p:spPr/>
        <p:txBody>
          <a:bodyPr>
            <a:normAutofit/>
          </a:bodyPr>
          <a:lstStyle/>
          <a:p>
            <a:pPr marL="0">
              <a:buNone/>
            </a:pPr>
            <a:r>
              <a:rPr lang="en-US" dirty="0"/>
              <a:t>The smallest thing that God ever made was an anion. There is nothing smaller than an anion. </a:t>
            </a:r>
          </a:p>
          <a:p>
            <a:pPr marL="0">
              <a:buNone/>
            </a:pPr>
            <a:r>
              <a:rPr lang="en-US" dirty="0"/>
              <a:t>It's the smallest thing God ever made and if you leave a single anion, you are in nothingness. Absolute nothingness---there is nothing any </a:t>
            </a:r>
          </a:p>
          <a:p>
            <a:pPr marL="0">
              <a:buNone/>
            </a:pPr>
            <a:r>
              <a:rPr lang="en-US" dirty="0"/>
              <a:t>smaller than that.</a:t>
            </a:r>
          </a:p>
        </p:txBody>
      </p:sp>
      <p:sp>
        <p:nvSpPr>
          <p:cNvPr id="4" name="Rectangle 3"/>
          <p:cNvSpPr/>
          <p:nvPr/>
        </p:nvSpPr>
        <p:spPr>
          <a:xfrm>
            <a:off x="6934200" y="61722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67585" name="Picture 1"/>
          <p:cNvPicPr>
            <a:picLocks noChangeAspect="1" noChangeArrowheads="1"/>
          </p:cNvPicPr>
          <p:nvPr/>
        </p:nvPicPr>
        <p:blipFill>
          <a:blip r:embed="rId2" cstate="print"/>
          <a:srcRect/>
          <a:stretch>
            <a:fillRect/>
          </a:stretch>
        </p:blipFill>
        <p:spPr bwMode="auto">
          <a:xfrm>
            <a:off x="914400" y="4876800"/>
            <a:ext cx="1493837" cy="2170113"/>
          </a:xfrm>
          <a:prstGeom prst="rect">
            <a:avLst/>
          </a:prstGeom>
          <a:noFill/>
          <a:ln w="9525">
            <a:noFill/>
            <a:miter lim="800000"/>
            <a:headEnd/>
            <a:tailEnd/>
          </a:ln>
          <a:effectLst/>
        </p:spPr>
      </p:pic>
      <p:sp>
        <p:nvSpPr>
          <p:cNvPr id="6" name="Rounded Rectangular Callout 5"/>
          <p:cNvSpPr/>
          <p:nvPr/>
        </p:nvSpPr>
        <p:spPr>
          <a:xfrm>
            <a:off x="2895600" y="4876800"/>
            <a:ext cx="2057400" cy="838200"/>
          </a:xfrm>
          <a:prstGeom prst="wedgeRoundRectCallout">
            <a:avLst>
              <a:gd name="adj1" fmla="val -75478"/>
              <a:gd name="adj2" fmla="val 887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Yeah, well what about a half an anion?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20: Anions have 1-499 units of energy… </a:t>
            </a:r>
          </a:p>
        </p:txBody>
      </p:sp>
      <p:sp>
        <p:nvSpPr>
          <p:cNvPr id="3" name="Content Placeholder 2"/>
          <p:cNvSpPr>
            <a:spLocks noGrp="1"/>
          </p:cNvSpPr>
          <p:nvPr>
            <p:ph sz="quarter" idx="1"/>
          </p:nvPr>
        </p:nvSpPr>
        <p:spPr/>
        <p:txBody>
          <a:bodyPr>
            <a:normAutofit fontScale="92500"/>
          </a:bodyPr>
          <a:lstStyle/>
          <a:p>
            <a:r>
              <a:rPr lang="en-US" i="1" dirty="0"/>
              <a:t>We call these small units Milhouse units of energy, abbreviated “mhu”.</a:t>
            </a:r>
          </a:p>
          <a:p>
            <a:r>
              <a:rPr lang="en-US" i="1" dirty="0"/>
              <a:t>We speak of an anion as having up to 499 Milhouse units of energy and still think of it as being one anion. </a:t>
            </a:r>
          </a:p>
          <a:p>
            <a:r>
              <a:rPr lang="en-US" i="1" dirty="0"/>
              <a:t>Actually, it's very difficult in our English language to differentiate between 1 and 499 or any number between them. So it is counted as one anion. </a:t>
            </a:r>
          </a:p>
          <a:p>
            <a:r>
              <a:rPr lang="en-US" i="1" dirty="0"/>
              <a:t>It's something like this. If you had a pitcher with marbles in it, each marble would represent an ion. You wouldn't have one solid marble in there. You would have marbles. So we just say one anion, meaning a combination of a differentiated power of energy. </a:t>
            </a:r>
          </a:p>
          <a:p>
            <a:r>
              <a:rPr lang="en-US" i="1" dirty="0"/>
              <a:t>The smallest anion contains one mhu of energy. And the largest anion contains 499 mhu of energy.</a:t>
            </a:r>
          </a:p>
        </p:txBody>
      </p:sp>
      <p:sp>
        <p:nvSpPr>
          <p:cNvPr id="4" name="Rectangle 3"/>
          <p:cNvSpPr/>
          <p:nvPr/>
        </p:nvSpPr>
        <p:spPr>
          <a:xfrm>
            <a:off x="6934200" y="61722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34400" cy="1252728"/>
          </a:xfrm>
        </p:spPr>
        <p:txBody>
          <a:bodyPr>
            <a:normAutofit fontScale="90000"/>
          </a:bodyPr>
          <a:lstStyle/>
          <a:p>
            <a:r>
              <a:rPr lang="en-US" dirty="0"/>
              <a:t>Rule 21: Cation has 500-999 mhu… </a:t>
            </a:r>
          </a:p>
        </p:txBody>
      </p:sp>
      <p:sp>
        <p:nvSpPr>
          <p:cNvPr id="3" name="Content Placeholder 2"/>
          <p:cNvSpPr>
            <a:spLocks noGrp="1"/>
          </p:cNvSpPr>
          <p:nvPr>
            <p:ph idx="1"/>
          </p:nvPr>
        </p:nvSpPr>
        <p:spPr/>
        <p:txBody>
          <a:bodyPr>
            <a:normAutofit/>
          </a:bodyPr>
          <a:lstStyle/>
          <a:p>
            <a:r>
              <a:rPr lang="en-US" i="1" dirty="0"/>
              <a:t>The next smallest thing that God ever created was a cation. </a:t>
            </a:r>
          </a:p>
          <a:p>
            <a:r>
              <a:rPr lang="en-US" i="1" dirty="0"/>
              <a:t>The smallest cation contains 500 Milhouse units of energy and you cannot take it apart. </a:t>
            </a:r>
          </a:p>
          <a:p>
            <a:r>
              <a:rPr lang="en-US" i="1" dirty="0"/>
              <a:t>The largest cation contains 999 Milhouse units of energy. </a:t>
            </a:r>
          </a:p>
          <a:p>
            <a:r>
              <a:rPr lang="en-US" i="1" dirty="0"/>
              <a:t>Perhaps again you can visualize marbles, but there is a vast difference between an anion and a cation.</a:t>
            </a:r>
          </a:p>
        </p:txBody>
      </p:sp>
      <p:sp>
        <p:nvSpPr>
          <p:cNvPr id="4" name="Rectangle 3"/>
          <p:cNvSpPr/>
          <p:nvPr/>
        </p:nvSpPr>
        <p:spPr>
          <a:xfrm>
            <a:off x="6172200" y="59436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t>Rule 22: </a:t>
            </a:r>
            <a:r>
              <a:rPr lang="en-US" sz="3200" dirty="0"/>
              <a:t>In an anion, the electron travels clockwise; in a cation, it travels counter-clockwise…</a:t>
            </a:r>
            <a:endParaRPr lang="en-US" sz="3600" dirty="0"/>
          </a:p>
        </p:txBody>
      </p:sp>
      <p:sp>
        <p:nvSpPr>
          <p:cNvPr id="3" name="Content Placeholder 2"/>
          <p:cNvSpPr>
            <a:spLocks noGrp="1"/>
          </p:cNvSpPr>
          <p:nvPr>
            <p:ph idx="1"/>
          </p:nvPr>
        </p:nvSpPr>
        <p:spPr/>
        <p:txBody>
          <a:bodyPr>
            <a:noAutofit/>
          </a:bodyPr>
          <a:lstStyle/>
          <a:p>
            <a:r>
              <a:rPr lang="en-US" sz="2400" i="1" dirty="0"/>
              <a:t>In an anion, the electron (if you could split the atom open and watch the electron rotating, the electron is the outer shell) is rotating clockwise (facing the clock) around the nuclei.  </a:t>
            </a:r>
          </a:p>
          <a:p>
            <a:r>
              <a:rPr lang="en-US" sz="2400" i="1" dirty="0"/>
              <a:t> In a cation, the electron, under the same conditions, travels counter-clockwise. </a:t>
            </a:r>
          </a:p>
          <a:p>
            <a:r>
              <a:rPr lang="en-US" sz="2400" i="1" dirty="0"/>
              <a:t>Actually, you find the same principle in electricity.  The difference in a negative charge and a positive charge is the direction in which it travels.  So therefore you find a similarity. </a:t>
            </a:r>
          </a:p>
          <a:p>
            <a:r>
              <a:rPr lang="en-US" sz="2400" i="1" dirty="0"/>
              <a:t>When you speak about electricity you are dealing in voltage, wattage, and </a:t>
            </a:r>
            <a:r>
              <a:rPr lang="en-US" sz="2400" i="1" dirty="0" err="1"/>
              <a:t>ohmage</a:t>
            </a:r>
            <a:r>
              <a:rPr lang="en-US" sz="2400" i="1" dirty="0"/>
              <a:t>, but here you are dealing in Milhouse units and they are much smaller.</a:t>
            </a:r>
          </a:p>
        </p:txBody>
      </p:sp>
      <p:sp>
        <p:nvSpPr>
          <p:cNvPr id="4" name="Rectangle 3"/>
          <p:cNvSpPr/>
          <p:nvPr/>
        </p:nvSpPr>
        <p:spPr>
          <a:xfrm>
            <a:off x="6858000" y="9144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1026" name="Picture 2"/>
          <p:cNvPicPr>
            <a:picLocks noChangeAspect="1" noChangeArrowheads="1"/>
          </p:cNvPicPr>
          <p:nvPr/>
        </p:nvPicPr>
        <p:blipFill>
          <a:blip r:embed="rId2" cstate="print"/>
          <a:srcRect/>
          <a:stretch>
            <a:fillRect/>
          </a:stretch>
        </p:blipFill>
        <p:spPr bwMode="auto">
          <a:xfrm>
            <a:off x="304801" y="5943600"/>
            <a:ext cx="1148800" cy="914400"/>
          </a:xfrm>
          <a:prstGeom prst="rect">
            <a:avLst/>
          </a:prstGeom>
          <a:noFill/>
          <a:ln w="9525">
            <a:noFill/>
            <a:miter lim="800000"/>
            <a:headEnd/>
            <a:tailEnd/>
          </a:ln>
          <a:effectLst/>
        </p:spPr>
      </p:pic>
      <p:sp>
        <p:nvSpPr>
          <p:cNvPr id="6" name="TextBox 5"/>
          <p:cNvSpPr txBox="1"/>
          <p:nvPr/>
        </p:nvSpPr>
        <p:spPr>
          <a:xfrm>
            <a:off x="1676400" y="6172200"/>
            <a:ext cx="4035079" cy="369332"/>
          </a:xfrm>
          <a:prstGeom prst="rect">
            <a:avLst/>
          </a:prstGeom>
          <a:noFill/>
        </p:spPr>
        <p:txBody>
          <a:bodyPr wrap="none" rtlCol="0">
            <a:spAutoFit/>
          </a:bodyPr>
          <a:lstStyle/>
          <a:p>
            <a:r>
              <a:rPr lang="en-US" dirty="0">
                <a:latin typeface="Comic Sans MS" pitchFamily="66" charset="0"/>
              </a:rPr>
              <a:t>You’re messing with my head, right?</a:t>
            </a:r>
          </a:p>
        </p:txBody>
      </p:sp>
      <p:cxnSp>
        <p:nvCxnSpPr>
          <p:cNvPr id="8" name="Straight Connector 7"/>
          <p:cNvCxnSpPr>
            <a:endCxn id="6" idx="1"/>
          </p:cNvCxnSpPr>
          <p:nvPr/>
        </p:nvCxnSpPr>
        <p:spPr>
          <a:xfrm flipV="1">
            <a:off x="1295400" y="6356866"/>
            <a:ext cx="381000" cy="196334"/>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23: Frequency of male, .0000024; female, .0000026…</a:t>
            </a:r>
          </a:p>
        </p:txBody>
      </p:sp>
      <p:sp>
        <p:nvSpPr>
          <p:cNvPr id="3" name="Content Placeholder 2"/>
          <p:cNvSpPr>
            <a:spLocks noGrp="1"/>
          </p:cNvSpPr>
          <p:nvPr>
            <p:ph idx="1"/>
          </p:nvPr>
        </p:nvSpPr>
        <p:spPr>
          <a:xfrm>
            <a:off x="457200" y="1775191"/>
            <a:ext cx="8229600" cy="2492009"/>
          </a:xfrm>
        </p:spPr>
        <p:txBody>
          <a:bodyPr>
            <a:normAutofit fontScale="55000" lnSpcReduction="20000"/>
          </a:bodyPr>
          <a:lstStyle/>
          <a:p>
            <a:pPr>
              <a:spcBef>
                <a:spcPts val="1200"/>
              </a:spcBef>
            </a:pPr>
            <a:r>
              <a:rPr lang="en-US" dirty="0"/>
              <a:t>Frequency is the amount of time it takes for one electron to travel around one molecule.</a:t>
            </a:r>
          </a:p>
          <a:p>
            <a:pPr>
              <a:spcBef>
                <a:spcPts val="1200"/>
              </a:spcBef>
            </a:pPr>
            <a:r>
              <a:rPr lang="en-US" dirty="0"/>
              <a:t>.0000024 is the frequency of all human males on earth.  Every male on earth has that frequency regardless of color, race, creed, nationality, or anything else. </a:t>
            </a:r>
          </a:p>
          <a:p>
            <a:pPr>
              <a:spcBef>
                <a:spcPts val="1200"/>
              </a:spcBef>
            </a:pPr>
            <a:r>
              <a:rPr lang="en-US" dirty="0"/>
              <a:t>The female frequency is .0000026.  That is the frequency of all human females. Aren't you glad there is a difference? </a:t>
            </a:r>
          </a:p>
          <a:p>
            <a:pPr>
              <a:spcBef>
                <a:spcPts val="1200"/>
              </a:spcBef>
            </a:pPr>
            <a:r>
              <a:rPr lang="en-US" dirty="0"/>
              <a:t>Wherever there is male and female, the female is always two higher than the male.</a:t>
            </a:r>
          </a:p>
          <a:p>
            <a:pPr>
              <a:buNone/>
            </a:pPr>
            <a:endParaRPr lang="en-US" dirty="0"/>
          </a:p>
        </p:txBody>
      </p:sp>
      <p:sp>
        <p:nvSpPr>
          <p:cNvPr id="4" name="Rectangle 3"/>
          <p:cNvSpPr/>
          <p:nvPr/>
        </p:nvSpPr>
        <p:spPr>
          <a:xfrm>
            <a:off x="7010400" y="1524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2050" name="Picture 2"/>
          <p:cNvPicPr>
            <a:picLocks noChangeAspect="1" noChangeArrowheads="1"/>
          </p:cNvPicPr>
          <p:nvPr/>
        </p:nvPicPr>
        <p:blipFill>
          <a:blip r:embed="rId2" cstate="print"/>
          <a:srcRect/>
          <a:stretch>
            <a:fillRect/>
          </a:stretch>
        </p:blipFill>
        <p:spPr bwMode="auto">
          <a:xfrm>
            <a:off x="381000" y="4876800"/>
            <a:ext cx="1493837" cy="15938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7467600" y="4730750"/>
            <a:ext cx="871839" cy="2127250"/>
          </a:xfrm>
          <a:prstGeom prst="rect">
            <a:avLst/>
          </a:prstGeom>
          <a:noFill/>
          <a:ln w="9525">
            <a:noFill/>
            <a:miter lim="800000"/>
            <a:headEnd/>
            <a:tailEnd/>
          </a:ln>
          <a:effectLst/>
        </p:spPr>
      </p:pic>
      <p:sp>
        <p:nvSpPr>
          <p:cNvPr id="7" name="TextBox 6"/>
          <p:cNvSpPr txBox="1"/>
          <p:nvPr/>
        </p:nvSpPr>
        <p:spPr>
          <a:xfrm>
            <a:off x="1981200" y="4876800"/>
            <a:ext cx="1754006" cy="923330"/>
          </a:xfrm>
          <a:prstGeom prst="rect">
            <a:avLst/>
          </a:prstGeom>
          <a:noFill/>
        </p:spPr>
        <p:txBody>
          <a:bodyPr wrap="none" rtlCol="0">
            <a:spAutoFit/>
          </a:bodyPr>
          <a:lstStyle/>
          <a:p>
            <a:r>
              <a:rPr lang="en-US" dirty="0"/>
              <a:t>Man, this guy is</a:t>
            </a:r>
          </a:p>
          <a:p>
            <a:r>
              <a:rPr lang="en-US" dirty="0"/>
              <a:t>giving me brain </a:t>
            </a:r>
          </a:p>
          <a:p>
            <a:r>
              <a:rPr lang="en-US" dirty="0"/>
              <a:t>fatigue</a:t>
            </a:r>
          </a:p>
        </p:txBody>
      </p:sp>
      <p:sp>
        <p:nvSpPr>
          <p:cNvPr id="8" name="TextBox 7"/>
          <p:cNvSpPr txBox="1"/>
          <p:nvPr/>
        </p:nvSpPr>
        <p:spPr>
          <a:xfrm>
            <a:off x="4876800" y="4800600"/>
            <a:ext cx="2191947" cy="1200329"/>
          </a:xfrm>
          <a:prstGeom prst="rect">
            <a:avLst/>
          </a:prstGeom>
          <a:noFill/>
        </p:spPr>
        <p:txBody>
          <a:bodyPr wrap="none" rtlCol="0">
            <a:spAutoFit/>
          </a:bodyPr>
          <a:lstStyle/>
          <a:p>
            <a:r>
              <a:rPr lang="en-US" dirty="0"/>
              <a:t>Yeah, but in the real</a:t>
            </a:r>
          </a:p>
          <a:p>
            <a:r>
              <a:rPr lang="en-US" dirty="0"/>
              <a:t>world Reams’ theory </a:t>
            </a:r>
          </a:p>
          <a:p>
            <a:r>
              <a:rPr lang="en-US" dirty="0"/>
              <a:t>seems to fit better</a:t>
            </a:r>
          </a:p>
          <a:p>
            <a:r>
              <a:rPr lang="en-US" dirty="0"/>
              <a:t>than any other</a:t>
            </a:r>
          </a:p>
        </p:txBody>
      </p:sp>
      <p:cxnSp>
        <p:nvCxnSpPr>
          <p:cNvPr id="10" name="Straight Connector 9"/>
          <p:cNvCxnSpPr/>
          <p:nvPr/>
        </p:nvCxnSpPr>
        <p:spPr>
          <a:xfrm rot="10800000" flipV="1">
            <a:off x="1600200" y="5715000"/>
            <a:ext cx="45720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477000" y="5564188"/>
            <a:ext cx="990600" cy="303212"/>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24: </a:t>
            </a:r>
            <a:r>
              <a:rPr lang="en-US" sz="4900" i="1" dirty="0"/>
              <a:t>In God's image</a:t>
            </a:r>
            <a:r>
              <a:rPr lang="en-US" dirty="0"/>
              <a:t>: on the same frequency… </a:t>
            </a:r>
          </a:p>
        </p:txBody>
      </p:sp>
      <p:sp>
        <p:nvSpPr>
          <p:cNvPr id="3" name="Content Placeholder 2"/>
          <p:cNvSpPr>
            <a:spLocks noGrp="1"/>
          </p:cNvSpPr>
          <p:nvPr>
            <p:ph idx="1"/>
          </p:nvPr>
        </p:nvSpPr>
        <p:spPr/>
        <p:txBody>
          <a:bodyPr/>
          <a:lstStyle/>
          <a:p>
            <a:pPr marL="0">
              <a:buNone/>
            </a:pPr>
            <a:r>
              <a:rPr lang="en-US" i="1" u="sng" dirty="0"/>
              <a:t>In God's image</a:t>
            </a:r>
            <a:r>
              <a:rPr lang="en-US" dirty="0"/>
              <a:t> means on the same frequency.</a:t>
            </a:r>
          </a:p>
          <a:p>
            <a:pPr marL="0">
              <a:buNone/>
            </a:pPr>
            <a:r>
              <a:rPr lang="en-US" dirty="0"/>
              <a:t>In the first chapter of Genesis where it says, </a:t>
            </a:r>
            <a:r>
              <a:rPr lang="en-US" i="1" u="sng" dirty="0"/>
              <a:t>And God created man in His own image</a:t>
            </a:r>
            <a:r>
              <a:rPr lang="en-US" dirty="0"/>
              <a:t>, this is what it means: on the same frequency. </a:t>
            </a:r>
          </a:p>
        </p:txBody>
      </p:sp>
      <p:sp>
        <p:nvSpPr>
          <p:cNvPr id="4" name="Rectangle 3"/>
          <p:cNvSpPr/>
          <p:nvPr/>
        </p:nvSpPr>
        <p:spPr>
          <a:xfrm>
            <a:off x="6324600" y="38100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25: Once you know the frequency you can know the diet… </a:t>
            </a:r>
          </a:p>
        </p:txBody>
      </p:sp>
      <p:sp>
        <p:nvSpPr>
          <p:cNvPr id="3" name="Content Placeholder 2"/>
          <p:cNvSpPr>
            <a:spLocks noGrp="1"/>
          </p:cNvSpPr>
          <p:nvPr>
            <p:ph idx="1"/>
          </p:nvPr>
        </p:nvSpPr>
        <p:spPr/>
        <p:txBody>
          <a:bodyPr>
            <a:normAutofit/>
          </a:bodyPr>
          <a:lstStyle/>
          <a:p>
            <a:pPr marL="0">
              <a:buNone/>
            </a:pPr>
            <a:r>
              <a:rPr lang="en-US" dirty="0"/>
              <a:t>Now, here is a rule. And you are not going to forget this rule. </a:t>
            </a:r>
          </a:p>
          <a:p>
            <a:pPr marL="0">
              <a:buNone/>
            </a:pPr>
            <a:r>
              <a:rPr lang="en-US" sz="3600" b="1" i="1" dirty="0"/>
              <a:t>Once you know the frequency, then you can know the diet.  </a:t>
            </a:r>
            <a:r>
              <a:rPr lang="en-US" dirty="0"/>
              <a:t>Without the frequency you will not know the diet. This is absolutely </a:t>
            </a:r>
          </a:p>
          <a:p>
            <a:pPr marL="0">
              <a:buNone/>
            </a:pPr>
            <a:r>
              <a:rPr lang="en-US" dirty="0"/>
              <a:t>inseparable. Unless you know the frequency then you cannot make a person's diet. There are some variables." </a:t>
            </a:r>
          </a:p>
          <a:p>
            <a:pPr>
              <a:buNone/>
            </a:pPr>
            <a:endParaRPr lang="en-US" dirty="0"/>
          </a:p>
          <a:p>
            <a:pPr>
              <a:buNone/>
            </a:pPr>
            <a:endParaRPr lang="en-US" dirty="0"/>
          </a:p>
        </p:txBody>
      </p:sp>
      <p:sp>
        <p:nvSpPr>
          <p:cNvPr id="4" name="Rectangle 3"/>
          <p:cNvSpPr/>
          <p:nvPr/>
        </p:nvSpPr>
        <p:spPr>
          <a:xfrm>
            <a:off x="6096000" y="56388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26: Micronage is the pattern that the anions/cations form.. </a:t>
            </a:r>
          </a:p>
        </p:txBody>
      </p:sp>
      <p:sp>
        <p:nvSpPr>
          <p:cNvPr id="3" name="Content Placeholder 2"/>
          <p:cNvSpPr>
            <a:spLocks noGrp="1"/>
          </p:cNvSpPr>
          <p:nvPr>
            <p:ph idx="1"/>
          </p:nvPr>
        </p:nvSpPr>
        <p:spPr/>
        <p:txBody>
          <a:bodyPr>
            <a:normAutofit fontScale="85000" lnSpcReduction="20000"/>
          </a:bodyPr>
          <a:lstStyle/>
          <a:p>
            <a:r>
              <a:rPr lang="en-US" dirty="0"/>
              <a:t>Without giving them any plans, let a million builders loose to build 3-bedroom brick houses.  Same bricks, but no two houses will look alike.</a:t>
            </a:r>
          </a:p>
          <a:p>
            <a:r>
              <a:rPr lang="en-US" dirty="0"/>
              <a:t>Micronage, the forerunner of frequency, is the pattern that the anions and cations (think “bricks”) are stacked together to form elementary or compound molecules.  There is more: milli-micronage and milli-milli-micronage.</a:t>
            </a:r>
          </a:p>
          <a:p>
            <a:r>
              <a:rPr lang="en-US" dirty="0"/>
              <a:t>If you know the frequency, you can plan a diet, but there are variables because one diet doesn’t fit everybody. </a:t>
            </a:r>
          </a:p>
          <a:p>
            <a:r>
              <a:rPr lang="en-US" dirty="0"/>
              <a:t>We are different and we can look to micronage to understand those differences.</a:t>
            </a:r>
          </a:p>
        </p:txBody>
      </p:sp>
      <p:sp>
        <p:nvSpPr>
          <p:cNvPr id="4" name="Rectangle 3"/>
          <p:cNvSpPr/>
          <p:nvPr/>
        </p:nvSpPr>
        <p:spPr>
          <a:xfrm>
            <a:off x="6934200" y="61722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a:t>Urine brix (carbohydrate) should be 1.5…</a:t>
            </a:r>
          </a:p>
          <a:p>
            <a:r>
              <a:rPr lang="en-US" dirty="0"/>
              <a:t>Urine pH should be 6.4…</a:t>
            </a:r>
          </a:p>
          <a:p>
            <a:r>
              <a:rPr lang="en-US" dirty="0"/>
              <a:t>Saliva pH should be 6.4…</a:t>
            </a:r>
          </a:p>
          <a:p>
            <a:r>
              <a:rPr lang="en-US" dirty="0"/>
              <a:t>Urine conductivity should be 6-7 conductance units….</a:t>
            </a:r>
          </a:p>
          <a:p>
            <a:r>
              <a:rPr lang="en-US" dirty="0"/>
              <a:t>Urine clarity should be limited to 40,000 dead cell fragments per liter…</a:t>
            </a:r>
          </a:p>
          <a:p>
            <a:r>
              <a:rPr lang="en-US" dirty="0"/>
              <a:t>Urine nitrate should be 3 parts per million, and…</a:t>
            </a:r>
          </a:p>
          <a:p>
            <a:r>
              <a:rPr lang="en-US" dirty="0"/>
              <a:t>Urine ammonia should be 3 parts per million.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27: Micronage makes the difference in the species.</a:t>
            </a:r>
          </a:p>
        </p:txBody>
      </p:sp>
      <p:sp>
        <p:nvSpPr>
          <p:cNvPr id="3" name="Content Placeholder 2"/>
          <p:cNvSpPr>
            <a:spLocks noGrp="1"/>
          </p:cNvSpPr>
          <p:nvPr>
            <p:ph idx="1"/>
          </p:nvPr>
        </p:nvSpPr>
        <p:spPr/>
        <p:txBody>
          <a:bodyPr>
            <a:normAutofit fontScale="92500" lnSpcReduction="20000"/>
          </a:bodyPr>
          <a:lstStyle/>
          <a:p>
            <a:pPr marL="0">
              <a:spcBef>
                <a:spcPts val="1200"/>
              </a:spcBef>
              <a:buNone/>
            </a:pPr>
            <a:r>
              <a:rPr lang="en-US" i="1" dirty="0"/>
              <a:t>The micronage in the plant and animal kingdom makes a difference in the species.  All in the same kind, or kingdom. </a:t>
            </a:r>
          </a:p>
          <a:p>
            <a:pPr marL="0">
              <a:spcBef>
                <a:spcPts val="1200"/>
              </a:spcBef>
              <a:buNone/>
            </a:pPr>
            <a:r>
              <a:rPr lang="en-US" i="1" dirty="0"/>
              <a:t>For instance, you have in the dog kingdom, the canine kingdom, wolves, foxes, hound dogs, blood hounds, pointer dogs, and you name it.  They are all dogs, but of different species. </a:t>
            </a:r>
          </a:p>
          <a:p>
            <a:pPr marL="0">
              <a:spcBef>
                <a:spcPts val="1200"/>
              </a:spcBef>
              <a:buNone/>
            </a:pPr>
            <a:r>
              <a:rPr lang="en-US" i="1" dirty="0"/>
              <a:t>In the cattle kingdom you have the deer, buffalo, elk, moose, Angus, Jerseys, Holstein, and all of them are different species. The species are the different varieties</a:t>
            </a:r>
          </a:p>
        </p:txBody>
      </p:sp>
      <p:sp>
        <p:nvSpPr>
          <p:cNvPr id="4" name="Rectangle 3"/>
          <p:cNvSpPr/>
          <p:nvPr/>
        </p:nvSpPr>
        <p:spPr>
          <a:xfrm>
            <a:off x="6934200" y="61722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28: Impossible to cross the frequencies (kinds of creatures)…</a:t>
            </a:r>
          </a:p>
        </p:txBody>
      </p:sp>
      <p:sp>
        <p:nvSpPr>
          <p:cNvPr id="3" name="Content Placeholder 2"/>
          <p:cNvSpPr>
            <a:spLocks noGrp="1"/>
          </p:cNvSpPr>
          <p:nvPr>
            <p:ph idx="1"/>
          </p:nvPr>
        </p:nvSpPr>
        <p:spPr/>
        <p:txBody>
          <a:bodyPr>
            <a:normAutofit fontScale="70000" lnSpcReduction="20000"/>
          </a:bodyPr>
          <a:lstStyle/>
          <a:p>
            <a:pPr marL="0">
              <a:spcBef>
                <a:spcPts val="1200"/>
              </a:spcBef>
              <a:buNone/>
            </a:pPr>
            <a:r>
              <a:rPr lang="en-US" i="1" dirty="0"/>
              <a:t>You cannot cross the frequencies. It is impossible! </a:t>
            </a:r>
          </a:p>
          <a:p>
            <a:pPr marL="0">
              <a:spcBef>
                <a:spcPts val="1200"/>
              </a:spcBef>
              <a:buNone/>
            </a:pPr>
            <a:r>
              <a:rPr lang="en-US" i="1" dirty="0"/>
              <a:t>You can divide the frequencies into species. The species are different because there are many ways you can stack the atoms together in order to make the same frequency. We call this micronage. Micronage is the molecular pattern that makes the frequency.</a:t>
            </a:r>
          </a:p>
          <a:p>
            <a:pPr marL="0">
              <a:spcBef>
                <a:spcPts val="1200"/>
              </a:spcBef>
              <a:buNone/>
            </a:pPr>
            <a:r>
              <a:rPr lang="en-US" i="1" dirty="0"/>
              <a:t>Under micronage you have milli-micronage which is the path of the electronic orbit that light strikes and gives us color, shades, and tints.</a:t>
            </a:r>
          </a:p>
          <a:p>
            <a:pPr marL="0">
              <a:spcBef>
                <a:spcPts val="1200"/>
              </a:spcBef>
              <a:buNone/>
            </a:pPr>
            <a:r>
              <a:rPr lang="en-US" i="1" dirty="0"/>
              <a:t>Under that, we have milli-milli-micronage which is identity, which makes everything different, one from another.</a:t>
            </a:r>
          </a:p>
          <a:p>
            <a:pPr marL="0">
              <a:spcBef>
                <a:spcPts val="1200"/>
              </a:spcBef>
              <a:buNone/>
            </a:pPr>
            <a:r>
              <a:rPr lang="en-US" i="1" dirty="0"/>
              <a:t>It is absolutely impossible to cross the kinds because of the micronage, milli-micronage and milli-milli-micronage as well as the frequency. Therefore, man was created by God.</a:t>
            </a:r>
          </a:p>
          <a:p>
            <a:pPr>
              <a:buNone/>
            </a:pPr>
            <a:endParaRPr lang="en-US" dirty="0"/>
          </a:p>
          <a:p>
            <a:pPr>
              <a:buNone/>
            </a:pPr>
            <a:endParaRPr lang="en-US" dirty="0"/>
          </a:p>
        </p:txBody>
      </p:sp>
      <p:sp>
        <p:nvSpPr>
          <p:cNvPr id="4" name="Rectangle 3"/>
          <p:cNvSpPr/>
          <p:nvPr/>
        </p:nvSpPr>
        <p:spPr>
          <a:xfrm>
            <a:off x="6019800" y="57150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Rule 29: </a:t>
            </a:r>
            <a:r>
              <a:rPr lang="en-US" sz="4400" i="1" dirty="0"/>
              <a:t>mol</a:t>
            </a:r>
            <a:r>
              <a:rPr lang="en-US" dirty="0"/>
              <a:t> is a molecule… </a:t>
            </a:r>
          </a:p>
        </p:txBody>
      </p:sp>
      <p:sp>
        <p:nvSpPr>
          <p:cNvPr id="3" name="Content Placeholder 2"/>
          <p:cNvSpPr>
            <a:spLocks noGrp="1"/>
          </p:cNvSpPr>
          <p:nvPr>
            <p:ph idx="1"/>
          </p:nvPr>
        </p:nvSpPr>
        <p:spPr/>
        <p:txBody>
          <a:bodyPr>
            <a:normAutofit/>
          </a:bodyPr>
          <a:lstStyle/>
          <a:p>
            <a:pPr marL="0">
              <a:buNone/>
            </a:pPr>
            <a:r>
              <a:rPr lang="en-US" sz="2400" i="1" dirty="0">
                <a:latin typeface="Verdana" pitchFamily="34" charset="0"/>
              </a:rPr>
              <a:t>A perplexed student asked “Doc” for clarification of frequency. He responded that it is the time it takes for one electron to travel around a mol, or molecule, of anything.   Interestingly, in a human being, it doesn't matter what molecule, it is all the same. </a:t>
            </a:r>
          </a:p>
        </p:txBody>
      </p:sp>
      <p:sp>
        <p:nvSpPr>
          <p:cNvPr id="4" name="Rectangle 3"/>
          <p:cNvSpPr/>
          <p:nvPr/>
        </p:nvSpPr>
        <p:spPr>
          <a:xfrm>
            <a:off x="6705600" y="6096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3074" name="Picture 2"/>
          <p:cNvPicPr>
            <a:picLocks noChangeAspect="1" noChangeArrowheads="1"/>
          </p:cNvPicPr>
          <p:nvPr/>
        </p:nvPicPr>
        <p:blipFill>
          <a:blip r:embed="rId3"/>
          <a:srcRect/>
          <a:stretch>
            <a:fillRect/>
          </a:stretch>
        </p:blipFill>
        <p:spPr bwMode="auto">
          <a:xfrm flipH="1">
            <a:off x="1905000" y="5095875"/>
            <a:ext cx="1977018" cy="1762125"/>
          </a:xfrm>
          <a:prstGeom prst="rect">
            <a:avLst/>
          </a:prstGeom>
          <a:noFill/>
          <a:ln w="9525">
            <a:noFill/>
            <a:miter lim="800000"/>
            <a:headEnd/>
            <a:tailEnd/>
          </a:ln>
          <a:effectLst/>
        </p:spPr>
      </p:pic>
      <p:sp>
        <p:nvSpPr>
          <p:cNvPr id="6" name="TextBox 5"/>
          <p:cNvSpPr txBox="1"/>
          <p:nvPr/>
        </p:nvSpPr>
        <p:spPr>
          <a:xfrm>
            <a:off x="3962400" y="5105400"/>
            <a:ext cx="2517036" cy="646331"/>
          </a:xfrm>
          <a:prstGeom prst="rect">
            <a:avLst/>
          </a:prstGeom>
          <a:noFill/>
        </p:spPr>
        <p:txBody>
          <a:bodyPr wrap="none" rtlCol="0">
            <a:spAutoFit/>
          </a:bodyPr>
          <a:lstStyle/>
          <a:p>
            <a:r>
              <a:rPr lang="en-US" dirty="0"/>
              <a:t>I think, therefore I am.</a:t>
            </a:r>
          </a:p>
          <a:p>
            <a:r>
              <a:rPr lang="en-US" dirty="0"/>
              <a:t>I think…</a:t>
            </a:r>
          </a:p>
        </p:txBody>
      </p:sp>
      <p:cxnSp>
        <p:nvCxnSpPr>
          <p:cNvPr id="8" name="Straight Connector 7"/>
          <p:cNvCxnSpPr/>
          <p:nvPr/>
        </p:nvCxnSpPr>
        <p:spPr>
          <a:xfrm flipV="1">
            <a:off x="2895600" y="5562600"/>
            <a:ext cx="1066800" cy="15240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30: </a:t>
            </a:r>
            <a:r>
              <a:rPr lang="en-US" sz="4900" i="1" dirty="0" err="1"/>
              <a:t>Electrolyle</a:t>
            </a:r>
            <a:r>
              <a:rPr lang="en-US" dirty="0"/>
              <a:t>--Any substance that conducts electricity… </a:t>
            </a:r>
          </a:p>
        </p:txBody>
      </p:sp>
      <p:sp>
        <p:nvSpPr>
          <p:cNvPr id="3" name="Content Placeholder 2"/>
          <p:cNvSpPr>
            <a:spLocks noGrp="1"/>
          </p:cNvSpPr>
          <p:nvPr>
            <p:ph idx="1"/>
          </p:nvPr>
        </p:nvSpPr>
        <p:spPr/>
        <p:txBody>
          <a:bodyPr/>
          <a:lstStyle/>
          <a:p>
            <a:r>
              <a:rPr lang="en-US" i="1" dirty="0"/>
              <a:t>An electrolyte is any substance that conducts electricity.</a:t>
            </a:r>
          </a:p>
        </p:txBody>
      </p:sp>
      <p:sp>
        <p:nvSpPr>
          <p:cNvPr id="4" name="Rectangle 3"/>
          <p:cNvSpPr/>
          <p:nvPr/>
        </p:nvSpPr>
        <p:spPr>
          <a:xfrm>
            <a:off x="5105400" y="24384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2050" name="Picture 2"/>
          <p:cNvPicPr>
            <a:picLocks noChangeAspect="1" noChangeArrowheads="1"/>
          </p:cNvPicPr>
          <p:nvPr/>
        </p:nvPicPr>
        <p:blipFill>
          <a:blip r:embed="rId2"/>
          <a:srcRect/>
          <a:stretch>
            <a:fillRect/>
          </a:stretch>
        </p:blipFill>
        <p:spPr bwMode="auto">
          <a:xfrm>
            <a:off x="990600" y="3886200"/>
            <a:ext cx="2362200" cy="2466524"/>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a:stretch>
            <a:fillRect/>
          </a:stretch>
        </p:blipFill>
        <p:spPr bwMode="auto">
          <a:xfrm>
            <a:off x="5562600" y="3886200"/>
            <a:ext cx="2362200" cy="2466524"/>
          </a:xfrm>
          <a:prstGeom prst="rect">
            <a:avLst/>
          </a:prstGeom>
          <a:noFill/>
          <a:ln w="9525">
            <a:noFill/>
            <a:miter lim="800000"/>
            <a:headEnd/>
            <a:tailEnd/>
          </a:ln>
          <a:effectLst/>
        </p:spPr>
      </p:pic>
      <p:sp>
        <p:nvSpPr>
          <p:cNvPr id="7" name="TextBox 6"/>
          <p:cNvSpPr txBox="1"/>
          <p:nvPr/>
        </p:nvSpPr>
        <p:spPr>
          <a:xfrm>
            <a:off x="228600" y="3581400"/>
            <a:ext cx="1600200" cy="1200329"/>
          </a:xfrm>
          <a:prstGeom prst="rect">
            <a:avLst/>
          </a:prstGeom>
          <a:noFill/>
        </p:spPr>
        <p:txBody>
          <a:bodyPr wrap="square" rtlCol="0">
            <a:spAutoFit/>
          </a:bodyPr>
          <a:lstStyle/>
          <a:p>
            <a:r>
              <a:rPr lang="en-US" dirty="0"/>
              <a:t>Did you feel anything when you touched the wire?</a:t>
            </a:r>
          </a:p>
        </p:txBody>
      </p:sp>
      <p:sp>
        <p:nvSpPr>
          <p:cNvPr id="8" name="TextBox 7"/>
          <p:cNvSpPr txBox="1"/>
          <p:nvPr/>
        </p:nvSpPr>
        <p:spPr>
          <a:xfrm>
            <a:off x="3352800" y="4419600"/>
            <a:ext cx="609600" cy="369332"/>
          </a:xfrm>
          <a:prstGeom prst="rect">
            <a:avLst/>
          </a:prstGeom>
          <a:noFill/>
        </p:spPr>
        <p:txBody>
          <a:bodyPr wrap="square" rtlCol="0">
            <a:spAutoFit/>
          </a:bodyPr>
          <a:lstStyle/>
          <a:p>
            <a:r>
              <a:rPr lang="en-US" dirty="0"/>
              <a:t>No</a:t>
            </a:r>
          </a:p>
        </p:txBody>
      </p:sp>
      <p:sp>
        <p:nvSpPr>
          <p:cNvPr id="10" name="TextBox 9"/>
          <p:cNvSpPr txBox="1"/>
          <p:nvPr/>
        </p:nvSpPr>
        <p:spPr>
          <a:xfrm>
            <a:off x="5181600" y="3581400"/>
            <a:ext cx="990600" cy="1200329"/>
          </a:xfrm>
          <a:prstGeom prst="rect">
            <a:avLst/>
          </a:prstGeom>
          <a:noFill/>
        </p:spPr>
        <p:txBody>
          <a:bodyPr wrap="square" rtlCol="0">
            <a:spAutoFit/>
          </a:bodyPr>
          <a:lstStyle/>
          <a:p>
            <a:r>
              <a:rPr lang="en-US" dirty="0"/>
              <a:t>I guess the power was off</a:t>
            </a:r>
          </a:p>
        </p:txBody>
      </p:sp>
      <p:sp>
        <p:nvSpPr>
          <p:cNvPr id="11" name="TextBox 10"/>
          <p:cNvSpPr txBox="1"/>
          <p:nvPr/>
        </p:nvSpPr>
        <p:spPr>
          <a:xfrm>
            <a:off x="8077200" y="4343400"/>
            <a:ext cx="762000" cy="369332"/>
          </a:xfrm>
          <a:prstGeom prst="rect">
            <a:avLst/>
          </a:prstGeom>
          <a:noFill/>
        </p:spPr>
        <p:txBody>
          <a:bodyPr wrap="square" rtlCol="0">
            <a:spAutoFit/>
          </a:bodyPr>
          <a:lstStyle/>
          <a:p>
            <a:r>
              <a:rPr lang="en-US" dirty="0" err="1"/>
              <a:t>Grrr</a:t>
            </a:r>
            <a:r>
              <a:rPr lang="en-US" dirty="0"/>
              <a:t>!</a:t>
            </a:r>
          </a:p>
        </p:txBody>
      </p:sp>
      <p:cxnSp>
        <p:nvCxnSpPr>
          <p:cNvPr id="13" name="Straight Connector 12"/>
          <p:cNvCxnSpPr/>
          <p:nvPr/>
        </p:nvCxnSpPr>
        <p:spPr>
          <a:xfrm>
            <a:off x="1143000" y="4724400"/>
            <a:ext cx="533400" cy="76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3238500" y="4762500"/>
            <a:ext cx="38100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15000" y="4724400"/>
            <a:ext cx="533400" cy="76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7772400" y="4648200"/>
            <a:ext cx="533400" cy="53340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31: </a:t>
            </a:r>
            <a:r>
              <a:rPr lang="en-US" sz="4900" i="1" dirty="0"/>
              <a:t>Catalyst</a:t>
            </a:r>
            <a:r>
              <a:rPr lang="en-US" dirty="0"/>
              <a:t>--substance that joins two or more substances… </a:t>
            </a:r>
          </a:p>
        </p:txBody>
      </p:sp>
      <p:sp>
        <p:nvSpPr>
          <p:cNvPr id="3" name="Content Placeholder 2"/>
          <p:cNvSpPr>
            <a:spLocks noGrp="1"/>
          </p:cNvSpPr>
          <p:nvPr>
            <p:ph idx="1"/>
          </p:nvPr>
        </p:nvSpPr>
        <p:spPr/>
        <p:txBody>
          <a:bodyPr>
            <a:normAutofit fontScale="92500" lnSpcReduction="20000"/>
          </a:bodyPr>
          <a:lstStyle/>
          <a:p>
            <a:pPr marL="0">
              <a:spcBef>
                <a:spcPts val="1200"/>
              </a:spcBef>
            </a:pPr>
            <a:r>
              <a:rPr lang="en-US" i="1" dirty="0"/>
              <a:t>A catalyst is a substance that joins two or more  elementary or compound substances together without becoming a part of the union. </a:t>
            </a:r>
          </a:p>
          <a:p>
            <a:pPr marL="0">
              <a:spcBef>
                <a:spcPts val="1200"/>
              </a:spcBef>
            </a:pPr>
            <a:r>
              <a:rPr lang="en-US" i="1" dirty="0"/>
              <a:t>For instance, water is one of the finest catalysts known. </a:t>
            </a:r>
          </a:p>
          <a:p>
            <a:pPr marL="0">
              <a:spcBef>
                <a:spcPts val="1200"/>
              </a:spcBef>
            </a:pPr>
            <a:r>
              <a:rPr lang="en-US" i="1" dirty="0"/>
              <a:t>Also, we can think of a catalyst as a wrench joining a bolt and nut together. The wrench does not become a part of the union. </a:t>
            </a:r>
          </a:p>
          <a:p>
            <a:pPr marL="0">
              <a:spcBef>
                <a:spcPts val="1200"/>
              </a:spcBef>
            </a:pPr>
            <a:r>
              <a:rPr lang="en-US" i="1" dirty="0"/>
              <a:t>Or a preacher that marries a man and a woman does not become a part of the union. </a:t>
            </a:r>
          </a:p>
        </p:txBody>
      </p:sp>
      <p:sp>
        <p:nvSpPr>
          <p:cNvPr id="4" name="Rectangle 3"/>
          <p:cNvSpPr/>
          <p:nvPr/>
        </p:nvSpPr>
        <p:spPr>
          <a:xfrm>
            <a:off x="7010400" y="6273225"/>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32: The term </a:t>
            </a:r>
            <a:r>
              <a:rPr lang="en-US" sz="5400" i="1" dirty="0"/>
              <a:t>element</a:t>
            </a:r>
            <a:r>
              <a:rPr lang="en-US" dirty="0"/>
              <a:t>... </a:t>
            </a:r>
          </a:p>
        </p:txBody>
      </p:sp>
      <p:sp>
        <p:nvSpPr>
          <p:cNvPr id="3" name="Content Placeholder 2"/>
          <p:cNvSpPr>
            <a:spLocks noGrp="1"/>
          </p:cNvSpPr>
          <p:nvPr>
            <p:ph idx="1"/>
          </p:nvPr>
        </p:nvSpPr>
        <p:spPr/>
        <p:txBody>
          <a:bodyPr>
            <a:normAutofit/>
          </a:bodyPr>
          <a:lstStyle/>
          <a:p>
            <a:pPr>
              <a:buNone/>
            </a:pPr>
            <a:r>
              <a:rPr lang="en-US" i="1" dirty="0"/>
              <a:t>An element is a substance with all molecules having the same number of electrons in orbit or probably the same number of electrons in orbit. But just because it has the same number of electrons in orbit does not mean that they are all alike because of the variables in the anionic and cationic power.</a:t>
            </a:r>
          </a:p>
        </p:txBody>
      </p:sp>
      <p:sp>
        <p:nvSpPr>
          <p:cNvPr id="4" name="Rectangle 3"/>
          <p:cNvSpPr/>
          <p:nvPr/>
        </p:nvSpPr>
        <p:spPr>
          <a:xfrm>
            <a:off x="3733800" y="54864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RH\Local Settings\Temporary Internet Files\Content.IE5\CDER4TUV\MCj04136300000[1].wmf"/>
          <p:cNvPicPr>
            <a:picLocks noChangeAspect="1" noChangeArrowheads="1"/>
          </p:cNvPicPr>
          <p:nvPr/>
        </p:nvPicPr>
        <p:blipFill>
          <a:blip r:embed="rId2">
            <a:lum bright="70000" contrast="-100000"/>
          </a:blip>
          <a:srcRect/>
          <a:stretch>
            <a:fillRect/>
          </a:stretch>
        </p:blipFill>
        <p:spPr bwMode="auto">
          <a:xfrm flipH="1">
            <a:off x="141023" y="1676400"/>
            <a:ext cx="3552564" cy="4854575"/>
          </a:xfrm>
          <a:prstGeom prst="rect">
            <a:avLst/>
          </a:prstGeom>
          <a:noFill/>
        </p:spPr>
      </p:pic>
      <p:sp>
        <p:nvSpPr>
          <p:cNvPr id="2" name="Title 1"/>
          <p:cNvSpPr>
            <a:spLocks noGrp="1"/>
          </p:cNvSpPr>
          <p:nvPr>
            <p:ph type="title"/>
          </p:nvPr>
        </p:nvSpPr>
        <p:spPr/>
        <p:txBody>
          <a:bodyPr>
            <a:normAutofit/>
          </a:bodyPr>
          <a:lstStyle/>
          <a:p>
            <a:r>
              <a:rPr lang="en-US" sz="3600" dirty="0"/>
              <a:t>Rule 33: </a:t>
            </a:r>
            <a:r>
              <a:rPr lang="en-US" sz="4000" i="1" dirty="0"/>
              <a:t>Carcinoma</a:t>
            </a:r>
            <a:r>
              <a:rPr lang="en-US" sz="3600" dirty="0"/>
              <a:t>, a cell between a perfect cell and dead cell… </a:t>
            </a:r>
          </a:p>
        </p:txBody>
      </p:sp>
      <p:sp>
        <p:nvSpPr>
          <p:cNvPr id="3" name="Content Placeholder 2"/>
          <p:cNvSpPr>
            <a:spLocks noGrp="1"/>
          </p:cNvSpPr>
          <p:nvPr>
            <p:ph idx="1"/>
          </p:nvPr>
        </p:nvSpPr>
        <p:spPr/>
        <p:txBody>
          <a:bodyPr>
            <a:normAutofit/>
          </a:bodyPr>
          <a:lstStyle/>
          <a:p>
            <a:pPr marL="0">
              <a:buNone/>
            </a:pPr>
            <a:r>
              <a:rPr lang="en-US" i="1" dirty="0"/>
              <a:t>It is something like a new tire. They may put a brand new tire on your car, but after you drive it five miles, it is an old tire.  And this carcinoma cell may be one that is just beginning to lose energy.</a:t>
            </a:r>
          </a:p>
        </p:txBody>
      </p:sp>
      <p:sp>
        <p:nvSpPr>
          <p:cNvPr id="4" name="Rectangle 3"/>
          <p:cNvSpPr/>
          <p:nvPr/>
        </p:nvSpPr>
        <p:spPr>
          <a:xfrm>
            <a:off x="6172200" y="7620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3074" name="Picture 2"/>
          <p:cNvPicPr>
            <a:picLocks noChangeAspect="1" noChangeArrowheads="1"/>
          </p:cNvPicPr>
          <p:nvPr/>
        </p:nvPicPr>
        <p:blipFill>
          <a:blip r:embed="rId3" cstate="print"/>
          <a:srcRect/>
          <a:stretch>
            <a:fillRect/>
          </a:stretch>
        </p:blipFill>
        <p:spPr bwMode="auto">
          <a:xfrm>
            <a:off x="3886200" y="5943600"/>
            <a:ext cx="1014707" cy="1059998"/>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lum bright="41000"/>
          </a:blip>
          <a:srcRect/>
          <a:stretch>
            <a:fillRect/>
          </a:stretch>
        </p:blipFill>
        <p:spPr bwMode="auto">
          <a:xfrm>
            <a:off x="7239000" y="5943600"/>
            <a:ext cx="1014707" cy="1059998"/>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lum bright="14000"/>
          </a:blip>
          <a:stretch>
            <a:fillRect/>
          </a:stretch>
        </p:blipFill>
        <p:spPr bwMode="auto">
          <a:xfrm>
            <a:off x="5562600" y="5943600"/>
            <a:ext cx="1014202" cy="1059924"/>
          </a:xfrm>
          <a:prstGeom prst="rect">
            <a:avLst/>
          </a:prstGeom>
          <a:noFill/>
          <a:ln>
            <a:noFill/>
          </a:ln>
        </p:spPr>
      </p:pic>
      <p:sp>
        <p:nvSpPr>
          <p:cNvPr id="11" name="TextBox 10"/>
          <p:cNvSpPr txBox="1"/>
          <p:nvPr/>
        </p:nvSpPr>
        <p:spPr>
          <a:xfrm>
            <a:off x="7162800" y="5334000"/>
            <a:ext cx="914400" cy="369332"/>
          </a:xfrm>
          <a:prstGeom prst="rect">
            <a:avLst/>
          </a:prstGeom>
          <a:noFill/>
        </p:spPr>
        <p:txBody>
          <a:bodyPr wrap="square" rtlCol="0">
            <a:spAutoFit/>
          </a:bodyPr>
          <a:lstStyle/>
          <a:p>
            <a:r>
              <a:rPr lang="en-US" dirty="0"/>
              <a:t>(dead)</a:t>
            </a:r>
          </a:p>
        </p:txBody>
      </p:sp>
      <p:sp>
        <p:nvSpPr>
          <p:cNvPr id="12" name="TextBox 11"/>
          <p:cNvSpPr txBox="1"/>
          <p:nvPr/>
        </p:nvSpPr>
        <p:spPr>
          <a:xfrm>
            <a:off x="5486400" y="5334000"/>
            <a:ext cx="1371600" cy="369332"/>
          </a:xfrm>
          <a:prstGeom prst="rect">
            <a:avLst/>
          </a:prstGeom>
          <a:noFill/>
        </p:spPr>
        <p:txBody>
          <a:bodyPr wrap="square" rtlCol="0">
            <a:spAutoFit/>
          </a:bodyPr>
          <a:lstStyle/>
          <a:p>
            <a:r>
              <a:rPr lang="en-US" dirty="0"/>
              <a:t>(carcinoma)</a:t>
            </a:r>
          </a:p>
        </p:txBody>
      </p:sp>
      <p:sp>
        <p:nvSpPr>
          <p:cNvPr id="13" name="TextBox 12"/>
          <p:cNvSpPr txBox="1"/>
          <p:nvPr/>
        </p:nvSpPr>
        <p:spPr>
          <a:xfrm>
            <a:off x="3810000" y="5334000"/>
            <a:ext cx="1143000" cy="369332"/>
          </a:xfrm>
          <a:prstGeom prst="rect">
            <a:avLst/>
          </a:prstGeom>
          <a:noFill/>
        </p:spPr>
        <p:txBody>
          <a:bodyPr wrap="square" rtlCol="0">
            <a:spAutoFit/>
          </a:bodyPr>
          <a:lstStyle/>
          <a:p>
            <a:r>
              <a:rPr lang="en-US" dirty="0"/>
              <a:t>(perfect)</a:t>
            </a:r>
          </a:p>
        </p:txBody>
      </p:sp>
      <p:cxnSp>
        <p:nvCxnSpPr>
          <p:cNvPr id="15" name="Straight Arrow Connector 14"/>
          <p:cNvCxnSpPr/>
          <p:nvPr/>
        </p:nvCxnSpPr>
        <p:spPr>
          <a:xfrm>
            <a:off x="4800600" y="64008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400800" y="64008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53200" y="6248400"/>
            <a:ext cx="623889" cy="369332"/>
          </a:xfrm>
          <a:prstGeom prst="rect">
            <a:avLst/>
          </a:prstGeom>
          <a:noFill/>
        </p:spPr>
        <p:txBody>
          <a:bodyPr wrap="none" rtlCol="0">
            <a:spAutoFit/>
          </a:bodyPr>
          <a:lstStyle/>
          <a:p>
            <a:r>
              <a:rPr lang="en-US" dirty="0"/>
              <a:t>time</a:t>
            </a:r>
          </a:p>
        </p:txBody>
      </p:sp>
      <p:sp>
        <p:nvSpPr>
          <p:cNvPr id="16" name="TextBox 15"/>
          <p:cNvSpPr txBox="1"/>
          <p:nvPr/>
        </p:nvSpPr>
        <p:spPr>
          <a:xfrm>
            <a:off x="4876800" y="6248400"/>
            <a:ext cx="623889" cy="369332"/>
          </a:xfrm>
          <a:prstGeom prst="rect">
            <a:avLst/>
          </a:prstGeom>
          <a:noFill/>
        </p:spPr>
        <p:txBody>
          <a:bodyPr wrap="none" rtlCol="0">
            <a:spAutoFit/>
          </a:bodyPr>
          <a:lstStyle/>
          <a:p>
            <a:r>
              <a:rPr lang="en-US" dirty="0"/>
              <a:t>time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34: A cancer cell is a dead cell… </a:t>
            </a:r>
          </a:p>
        </p:txBody>
      </p:sp>
      <p:sp>
        <p:nvSpPr>
          <p:cNvPr id="3" name="Content Placeholder 2"/>
          <p:cNvSpPr>
            <a:spLocks noGrp="1"/>
          </p:cNvSpPr>
          <p:nvPr>
            <p:ph idx="1"/>
          </p:nvPr>
        </p:nvSpPr>
        <p:spPr/>
        <p:txBody>
          <a:bodyPr>
            <a:normAutofit/>
          </a:bodyPr>
          <a:lstStyle/>
          <a:p>
            <a:pPr marL="0">
              <a:buNone/>
            </a:pPr>
            <a:r>
              <a:rPr lang="en-US" i="1" dirty="0"/>
              <a:t>That old “carcinoma” tire will be an old tire until it is worn out, and then it will represent a cancer cell when there is not another mile on it. You do what you will, but there are no more miles on it.</a:t>
            </a:r>
          </a:p>
          <a:p>
            <a:pPr>
              <a:buNone/>
            </a:pPr>
            <a:r>
              <a:rPr lang="en-US" i="1" dirty="0"/>
              <a:t> </a:t>
            </a:r>
          </a:p>
          <a:p>
            <a:pPr>
              <a:buNone/>
            </a:pPr>
            <a:r>
              <a:rPr lang="en-US" i="1" dirty="0"/>
              <a:t>That would be a cancer cell, so to speak.</a:t>
            </a:r>
          </a:p>
        </p:txBody>
      </p:sp>
      <p:sp>
        <p:nvSpPr>
          <p:cNvPr id="4" name="Rectangle 3"/>
          <p:cNvSpPr/>
          <p:nvPr/>
        </p:nvSpPr>
        <p:spPr>
          <a:xfrm>
            <a:off x="6477000" y="48768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35: Illness begins when you lose more energy than you gain… </a:t>
            </a:r>
          </a:p>
        </p:txBody>
      </p:sp>
      <p:sp>
        <p:nvSpPr>
          <p:cNvPr id="3" name="Content Placeholder 2"/>
          <p:cNvSpPr>
            <a:spLocks noGrp="1"/>
          </p:cNvSpPr>
          <p:nvPr>
            <p:ph idx="1"/>
          </p:nvPr>
        </p:nvSpPr>
        <p:spPr/>
        <p:txBody>
          <a:bodyPr/>
          <a:lstStyle/>
          <a:p>
            <a:pPr>
              <a:buNone/>
            </a:pPr>
            <a:r>
              <a:rPr lang="en-US" i="1" dirty="0"/>
              <a:t>Illness begins the day that you burn up or consume more energy than you take in.</a:t>
            </a:r>
          </a:p>
        </p:txBody>
      </p:sp>
      <p:sp>
        <p:nvSpPr>
          <p:cNvPr id="4" name="Rectangle 3"/>
          <p:cNvSpPr/>
          <p:nvPr/>
        </p:nvSpPr>
        <p:spPr>
          <a:xfrm>
            <a:off x="6934200" y="28194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2050" name="Picture 2"/>
          <p:cNvPicPr>
            <a:picLocks noChangeAspect="1" noChangeArrowheads="1"/>
          </p:cNvPicPr>
          <p:nvPr/>
        </p:nvPicPr>
        <p:blipFill>
          <a:blip r:embed="rId2"/>
          <a:srcRect/>
          <a:stretch>
            <a:fillRect/>
          </a:stretch>
        </p:blipFill>
        <p:spPr bwMode="auto">
          <a:xfrm>
            <a:off x="3048000" y="3733800"/>
            <a:ext cx="2857500" cy="2066925"/>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36: Two stores of energy; energy you use &amp; reserve energy... </a:t>
            </a:r>
          </a:p>
        </p:txBody>
      </p:sp>
      <p:sp>
        <p:nvSpPr>
          <p:cNvPr id="3" name="Content Placeholder 2"/>
          <p:cNvSpPr>
            <a:spLocks noGrp="1"/>
          </p:cNvSpPr>
          <p:nvPr>
            <p:ph idx="1"/>
          </p:nvPr>
        </p:nvSpPr>
        <p:spPr/>
        <p:txBody>
          <a:bodyPr/>
          <a:lstStyle/>
          <a:p>
            <a:pPr marL="0">
              <a:buNone/>
            </a:pPr>
            <a:r>
              <a:rPr lang="en-US" i="1" dirty="0"/>
              <a:t>There are two stores of energy.  There is the energy you use in daily life and there is your reserve energy.</a:t>
            </a:r>
          </a:p>
        </p:txBody>
      </p:sp>
      <p:sp>
        <p:nvSpPr>
          <p:cNvPr id="4" name="Rectangle 3"/>
          <p:cNvSpPr/>
          <p:nvPr/>
        </p:nvSpPr>
        <p:spPr>
          <a:xfrm>
            <a:off x="381000" y="58674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1026" name="Picture 2" descr="C:\Documents and Settings\RH\Local Settings\Temporary Internet Files\Content.IE5\RABCV56P\MCj02346410000[1].wmf"/>
          <p:cNvPicPr>
            <a:picLocks noChangeAspect="1" noChangeArrowheads="1"/>
          </p:cNvPicPr>
          <p:nvPr/>
        </p:nvPicPr>
        <p:blipFill>
          <a:blip r:embed="rId2"/>
          <a:srcRect/>
          <a:stretch>
            <a:fillRect/>
          </a:stretch>
        </p:blipFill>
        <p:spPr bwMode="auto">
          <a:xfrm>
            <a:off x="3505200" y="5749747"/>
            <a:ext cx="1808683" cy="1108253"/>
          </a:xfrm>
          <a:prstGeom prst="rect">
            <a:avLst/>
          </a:prstGeom>
          <a:noFill/>
        </p:spPr>
      </p:pic>
      <p:sp>
        <p:nvSpPr>
          <p:cNvPr id="6" name="Rounded Rectangular Callout 5"/>
          <p:cNvSpPr/>
          <p:nvPr/>
        </p:nvSpPr>
        <p:spPr>
          <a:xfrm>
            <a:off x="1524000" y="3962400"/>
            <a:ext cx="2057400" cy="1600200"/>
          </a:xfrm>
          <a:prstGeom prst="wedgeRoundRectCallout">
            <a:avLst>
              <a:gd name="adj1" fmla="val 53790"/>
              <a:gd name="adj2" fmla="val 751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 just write a check for anything I want, any day I want it.</a:t>
            </a:r>
          </a:p>
        </p:txBody>
      </p:sp>
      <p:sp>
        <p:nvSpPr>
          <p:cNvPr id="7" name="Cloud Callout 6"/>
          <p:cNvSpPr/>
          <p:nvPr/>
        </p:nvSpPr>
        <p:spPr>
          <a:xfrm>
            <a:off x="5181600" y="3810000"/>
            <a:ext cx="2209800" cy="1905000"/>
          </a:xfrm>
          <a:prstGeom prst="cloudCallout">
            <a:avLst>
              <a:gd name="adj1" fmla="val -47908"/>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 think I’ll keep a tidy reserve in a savings account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pPr marL="0">
              <a:buNone/>
            </a:pPr>
            <a:r>
              <a:rPr lang="en-US" dirty="0"/>
              <a:t>While many clients are content to simply let an RBTI consultant guide them toward the desired analysis, many want to know the what, where, when, who, and how of the Reams Biological Theory of Ionization process.  </a:t>
            </a:r>
          </a:p>
          <a:p>
            <a:pPr marL="0">
              <a:buNone/>
            </a:pPr>
            <a:r>
              <a:rPr lang="en-US" dirty="0"/>
              <a:t>The following PowerPoint slides are designed to help answer as many questions as possible about the theory and its author, Dr. Carey A. Reams. </a:t>
            </a:r>
          </a:p>
          <a:p>
            <a:pPr marL="0">
              <a:buNone/>
            </a:pPr>
            <a:r>
              <a:rPr lang="en-US" dirty="0"/>
              <a:t>Drawn from transcripts of one of the many hundreds of formal classes that Reams offered, they touch into a most fascinating story.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C:\Documents and Settings\RH\Local Settings\Temporary Internet Files\Content.IE5\RABCV56P\MCj04046130000[1].wmf"/>
          <p:cNvPicPr>
            <a:picLocks noChangeAspect="1" noChangeArrowheads="1"/>
          </p:cNvPicPr>
          <p:nvPr/>
        </p:nvPicPr>
        <p:blipFill>
          <a:blip r:embed="rId2">
            <a:lum bright="83000" contrast="41000"/>
          </a:blip>
          <a:srcRect/>
          <a:stretch>
            <a:fillRect/>
          </a:stretch>
        </p:blipFill>
        <p:spPr bwMode="auto">
          <a:xfrm>
            <a:off x="4018786" y="1981200"/>
            <a:ext cx="4957872" cy="4343399"/>
          </a:xfrm>
          <a:prstGeom prst="rect">
            <a:avLst/>
          </a:prstGeom>
          <a:noFill/>
        </p:spPr>
      </p:pic>
      <p:sp>
        <p:nvSpPr>
          <p:cNvPr id="2" name="Title 1"/>
          <p:cNvSpPr>
            <a:spLocks noGrp="1"/>
          </p:cNvSpPr>
          <p:nvPr>
            <p:ph type="title"/>
          </p:nvPr>
        </p:nvSpPr>
        <p:spPr/>
        <p:txBody>
          <a:bodyPr>
            <a:normAutofit fontScale="90000"/>
          </a:bodyPr>
          <a:lstStyle/>
          <a:p>
            <a:r>
              <a:rPr lang="en-US" dirty="0"/>
              <a:t>Rule 37: Every cell should be exchanged every 6 months…</a:t>
            </a:r>
          </a:p>
        </p:txBody>
      </p:sp>
      <p:sp>
        <p:nvSpPr>
          <p:cNvPr id="3" name="Content Placeholder 2"/>
          <p:cNvSpPr>
            <a:spLocks noGrp="1"/>
          </p:cNvSpPr>
          <p:nvPr>
            <p:ph idx="1"/>
          </p:nvPr>
        </p:nvSpPr>
        <p:spPr/>
        <p:txBody>
          <a:bodyPr>
            <a:normAutofit fontScale="92500" lnSpcReduction="20000"/>
          </a:bodyPr>
          <a:lstStyle/>
          <a:p>
            <a:pPr marL="0">
              <a:spcBef>
                <a:spcPts val="1200"/>
              </a:spcBef>
              <a:buNone/>
            </a:pPr>
            <a:r>
              <a:rPr lang="en-US" i="1" dirty="0"/>
              <a:t>I'm speaking about adults now. Children exchange cells faster than that. For instance, a baby chick changes every cell in its body every two days. I mean, bone, everything.  Everything in just two days. The chick doesn't have cancer. It's in perfect health. It's growing up normal. </a:t>
            </a:r>
          </a:p>
          <a:p>
            <a:pPr marL="0">
              <a:spcBef>
                <a:spcPts val="1200"/>
              </a:spcBef>
              <a:buNone/>
            </a:pPr>
            <a:r>
              <a:rPr lang="en-US" i="1" dirty="0"/>
              <a:t>You've heard it said that every cell in our bodies is changed every seven years. That proverb was made over 100 years ago. </a:t>
            </a:r>
          </a:p>
          <a:p>
            <a:pPr marL="0">
              <a:spcBef>
                <a:spcPts val="1200"/>
              </a:spcBef>
              <a:buNone/>
            </a:pPr>
            <a:r>
              <a:rPr lang="en-US" i="1" dirty="0"/>
              <a:t>If you take longer to replace the cells than 6 months for adults, it shortens the span of life. </a:t>
            </a:r>
          </a:p>
        </p:txBody>
      </p:sp>
      <p:sp>
        <p:nvSpPr>
          <p:cNvPr id="4" name="Rectangle 3"/>
          <p:cNvSpPr/>
          <p:nvPr/>
        </p:nvSpPr>
        <p:spPr>
          <a:xfrm>
            <a:off x="457200" y="60960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38: Only one cause of cancer, a mineral deficiency…</a:t>
            </a:r>
          </a:p>
        </p:txBody>
      </p:sp>
      <p:sp>
        <p:nvSpPr>
          <p:cNvPr id="3" name="Content Placeholder 2"/>
          <p:cNvSpPr>
            <a:spLocks noGrp="1"/>
          </p:cNvSpPr>
          <p:nvPr>
            <p:ph idx="1"/>
          </p:nvPr>
        </p:nvSpPr>
        <p:spPr/>
        <p:txBody>
          <a:bodyPr/>
          <a:lstStyle/>
          <a:p>
            <a:pPr>
              <a:buNone/>
            </a:pPr>
            <a:r>
              <a:rPr lang="en-US" sz="2800" i="1" dirty="0"/>
              <a:t>There is only one cause of cancer and no more. Just one. And that is a mineral deficiency. Just a mineral deficiency. And cancer begins because there are not enough minerals to replace the cells that should be exchanged, and therefore they wear out.</a:t>
            </a:r>
          </a:p>
        </p:txBody>
      </p:sp>
      <p:grpSp>
        <p:nvGrpSpPr>
          <p:cNvPr id="3078" name="Group 6"/>
          <p:cNvGrpSpPr>
            <a:grpSpLocks noChangeAspect="1"/>
          </p:cNvGrpSpPr>
          <p:nvPr/>
        </p:nvGrpSpPr>
        <p:grpSpPr bwMode="auto">
          <a:xfrm>
            <a:off x="3886200" y="5033962"/>
            <a:ext cx="1608138" cy="1824038"/>
            <a:chOff x="384" y="2976"/>
            <a:chExt cx="1013" cy="1149"/>
          </a:xfrm>
        </p:grpSpPr>
        <p:sp>
          <p:nvSpPr>
            <p:cNvPr id="3077" name="AutoShape 5"/>
            <p:cNvSpPr>
              <a:spLocks noChangeAspect="1" noChangeArrowheads="1" noTextEdit="1"/>
            </p:cNvSpPr>
            <p:nvPr/>
          </p:nvSpPr>
          <p:spPr bwMode="auto">
            <a:xfrm>
              <a:off x="384" y="2976"/>
              <a:ext cx="1013" cy="1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 name="Rectangle 7"/>
            <p:cNvSpPr>
              <a:spLocks noChangeArrowheads="1"/>
            </p:cNvSpPr>
            <p:nvPr/>
          </p:nvSpPr>
          <p:spPr bwMode="auto">
            <a:xfrm>
              <a:off x="386" y="2978"/>
              <a:ext cx="1011" cy="1110"/>
            </a:xfrm>
            <a:prstGeom prst="rect">
              <a:avLst/>
            </a:prstGeom>
            <a:solidFill>
              <a:srgbClr val="CC7C4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0" name="Freeform 8"/>
            <p:cNvSpPr>
              <a:spLocks/>
            </p:cNvSpPr>
            <p:nvPr/>
          </p:nvSpPr>
          <p:spPr bwMode="auto">
            <a:xfrm>
              <a:off x="407" y="3494"/>
              <a:ext cx="150" cy="142"/>
            </a:xfrm>
            <a:custGeom>
              <a:avLst/>
              <a:gdLst/>
              <a:ahLst/>
              <a:cxnLst>
                <a:cxn ang="0">
                  <a:pos x="296" y="232"/>
                </a:cxn>
                <a:cxn ang="0">
                  <a:pos x="285" y="231"/>
                </a:cxn>
                <a:cxn ang="0">
                  <a:pos x="270" y="224"/>
                </a:cxn>
                <a:cxn ang="0">
                  <a:pos x="256" y="210"/>
                </a:cxn>
                <a:cxn ang="0">
                  <a:pos x="252" y="177"/>
                </a:cxn>
                <a:cxn ang="0">
                  <a:pos x="255" y="141"/>
                </a:cxn>
                <a:cxn ang="0">
                  <a:pos x="228" y="123"/>
                </a:cxn>
                <a:cxn ang="0">
                  <a:pos x="211" y="107"/>
                </a:cxn>
                <a:cxn ang="0">
                  <a:pos x="199" y="89"/>
                </a:cxn>
                <a:cxn ang="0">
                  <a:pos x="195" y="78"/>
                </a:cxn>
                <a:cxn ang="0">
                  <a:pos x="175" y="33"/>
                </a:cxn>
                <a:cxn ang="0">
                  <a:pos x="161" y="46"/>
                </a:cxn>
                <a:cxn ang="0">
                  <a:pos x="161" y="84"/>
                </a:cxn>
                <a:cxn ang="0">
                  <a:pos x="179" y="111"/>
                </a:cxn>
                <a:cxn ang="0">
                  <a:pos x="181" y="116"/>
                </a:cxn>
                <a:cxn ang="0">
                  <a:pos x="143" y="142"/>
                </a:cxn>
                <a:cxn ang="0">
                  <a:pos x="77" y="13"/>
                </a:cxn>
                <a:cxn ang="0">
                  <a:pos x="61" y="3"/>
                </a:cxn>
                <a:cxn ang="0">
                  <a:pos x="45" y="6"/>
                </a:cxn>
                <a:cxn ang="0">
                  <a:pos x="45" y="39"/>
                </a:cxn>
                <a:cxn ang="0">
                  <a:pos x="45" y="57"/>
                </a:cxn>
                <a:cxn ang="0">
                  <a:pos x="58" y="129"/>
                </a:cxn>
                <a:cxn ang="0">
                  <a:pos x="6" y="57"/>
                </a:cxn>
                <a:cxn ang="0">
                  <a:pos x="45" y="168"/>
                </a:cxn>
                <a:cxn ang="0">
                  <a:pos x="47" y="172"/>
                </a:cxn>
                <a:cxn ang="0">
                  <a:pos x="54" y="183"/>
                </a:cxn>
                <a:cxn ang="0">
                  <a:pos x="67" y="195"/>
                </a:cxn>
                <a:cxn ang="0">
                  <a:pos x="84" y="207"/>
                </a:cxn>
                <a:cxn ang="0">
                  <a:pos x="106" y="221"/>
                </a:cxn>
                <a:cxn ang="0">
                  <a:pos x="134" y="238"/>
                </a:cxn>
                <a:cxn ang="0">
                  <a:pos x="161" y="255"/>
                </a:cxn>
                <a:cxn ang="0">
                  <a:pos x="188" y="264"/>
                </a:cxn>
                <a:cxn ang="0">
                  <a:pos x="215" y="270"/>
                </a:cxn>
                <a:cxn ang="0">
                  <a:pos x="245" y="277"/>
                </a:cxn>
                <a:cxn ang="0">
                  <a:pos x="270" y="282"/>
                </a:cxn>
                <a:cxn ang="0">
                  <a:pos x="279" y="284"/>
                </a:cxn>
                <a:cxn ang="0">
                  <a:pos x="294" y="281"/>
                </a:cxn>
                <a:cxn ang="0">
                  <a:pos x="297" y="232"/>
                </a:cxn>
              </a:cxnLst>
              <a:rect l="0" t="0" r="r" b="b"/>
              <a:pathLst>
                <a:path w="301" h="284">
                  <a:moveTo>
                    <a:pt x="297" y="232"/>
                  </a:moveTo>
                  <a:lnTo>
                    <a:pt x="296" y="232"/>
                  </a:lnTo>
                  <a:lnTo>
                    <a:pt x="291" y="232"/>
                  </a:lnTo>
                  <a:lnTo>
                    <a:pt x="285" y="231"/>
                  </a:lnTo>
                  <a:lnTo>
                    <a:pt x="278" y="228"/>
                  </a:lnTo>
                  <a:lnTo>
                    <a:pt x="270" y="224"/>
                  </a:lnTo>
                  <a:lnTo>
                    <a:pt x="263" y="218"/>
                  </a:lnTo>
                  <a:lnTo>
                    <a:pt x="256" y="210"/>
                  </a:lnTo>
                  <a:lnTo>
                    <a:pt x="252" y="200"/>
                  </a:lnTo>
                  <a:lnTo>
                    <a:pt x="252" y="177"/>
                  </a:lnTo>
                  <a:lnTo>
                    <a:pt x="256" y="157"/>
                  </a:lnTo>
                  <a:lnTo>
                    <a:pt x="255" y="141"/>
                  </a:lnTo>
                  <a:lnTo>
                    <a:pt x="240" y="129"/>
                  </a:lnTo>
                  <a:lnTo>
                    <a:pt x="228" y="123"/>
                  </a:lnTo>
                  <a:lnTo>
                    <a:pt x="219" y="115"/>
                  </a:lnTo>
                  <a:lnTo>
                    <a:pt x="211" y="107"/>
                  </a:lnTo>
                  <a:lnTo>
                    <a:pt x="205" y="97"/>
                  </a:lnTo>
                  <a:lnTo>
                    <a:pt x="199" y="89"/>
                  </a:lnTo>
                  <a:lnTo>
                    <a:pt x="196" y="82"/>
                  </a:lnTo>
                  <a:lnTo>
                    <a:pt x="195" y="78"/>
                  </a:lnTo>
                  <a:lnTo>
                    <a:pt x="194" y="77"/>
                  </a:lnTo>
                  <a:lnTo>
                    <a:pt x="175" y="33"/>
                  </a:lnTo>
                  <a:lnTo>
                    <a:pt x="171" y="36"/>
                  </a:lnTo>
                  <a:lnTo>
                    <a:pt x="161" y="46"/>
                  </a:lnTo>
                  <a:lnTo>
                    <a:pt x="156" y="62"/>
                  </a:lnTo>
                  <a:lnTo>
                    <a:pt x="161" y="84"/>
                  </a:lnTo>
                  <a:lnTo>
                    <a:pt x="173" y="102"/>
                  </a:lnTo>
                  <a:lnTo>
                    <a:pt x="179" y="111"/>
                  </a:lnTo>
                  <a:lnTo>
                    <a:pt x="181" y="116"/>
                  </a:lnTo>
                  <a:lnTo>
                    <a:pt x="181" y="116"/>
                  </a:lnTo>
                  <a:lnTo>
                    <a:pt x="188" y="142"/>
                  </a:lnTo>
                  <a:lnTo>
                    <a:pt x="143" y="142"/>
                  </a:lnTo>
                  <a:lnTo>
                    <a:pt x="97" y="77"/>
                  </a:lnTo>
                  <a:lnTo>
                    <a:pt x="77" y="13"/>
                  </a:lnTo>
                  <a:lnTo>
                    <a:pt x="73" y="10"/>
                  </a:lnTo>
                  <a:lnTo>
                    <a:pt x="61" y="3"/>
                  </a:lnTo>
                  <a:lnTo>
                    <a:pt x="50" y="0"/>
                  </a:lnTo>
                  <a:lnTo>
                    <a:pt x="45" y="6"/>
                  </a:lnTo>
                  <a:lnTo>
                    <a:pt x="45" y="23"/>
                  </a:lnTo>
                  <a:lnTo>
                    <a:pt x="45" y="39"/>
                  </a:lnTo>
                  <a:lnTo>
                    <a:pt x="45" y="53"/>
                  </a:lnTo>
                  <a:lnTo>
                    <a:pt x="45" y="57"/>
                  </a:lnTo>
                  <a:lnTo>
                    <a:pt x="45" y="103"/>
                  </a:lnTo>
                  <a:lnTo>
                    <a:pt x="58" y="129"/>
                  </a:lnTo>
                  <a:lnTo>
                    <a:pt x="25" y="110"/>
                  </a:lnTo>
                  <a:lnTo>
                    <a:pt x="6" y="57"/>
                  </a:lnTo>
                  <a:lnTo>
                    <a:pt x="0" y="123"/>
                  </a:lnTo>
                  <a:lnTo>
                    <a:pt x="45" y="168"/>
                  </a:lnTo>
                  <a:lnTo>
                    <a:pt x="46" y="169"/>
                  </a:lnTo>
                  <a:lnTo>
                    <a:pt x="47" y="172"/>
                  </a:lnTo>
                  <a:lnTo>
                    <a:pt x="51" y="177"/>
                  </a:lnTo>
                  <a:lnTo>
                    <a:pt x="54" y="183"/>
                  </a:lnTo>
                  <a:lnTo>
                    <a:pt x="60" y="188"/>
                  </a:lnTo>
                  <a:lnTo>
                    <a:pt x="67" y="195"/>
                  </a:lnTo>
                  <a:lnTo>
                    <a:pt x="75" y="201"/>
                  </a:lnTo>
                  <a:lnTo>
                    <a:pt x="84" y="207"/>
                  </a:lnTo>
                  <a:lnTo>
                    <a:pt x="95" y="213"/>
                  </a:lnTo>
                  <a:lnTo>
                    <a:pt x="106" y="221"/>
                  </a:lnTo>
                  <a:lnTo>
                    <a:pt x="120" y="229"/>
                  </a:lnTo>
                  <a:lnTo>
                    <a:pt x="134" y="238"/>
                  </a:lnTo>
                  <a:lnTo>
                    <a:pt x="148" y="247"/>
                  </a:lnTo>
                  <a:lnTo>
                    <a:pt x="161" y="255"/>
                  </a:lnTo>
                  <a:lnTo>
                    <a:pt x="175" y="261"/>
                  </a:lnTo>
                  <a:lnTo>
                    <a:pt x="188" y="264"/>
                  </a:lnTo>
                  <a:lnTo>
                    <a:pt x="200" y="267"/>
                  </a:lnTo>
                  <a:lnTo>
                    <a:pt x="215" y="270"/>
                  </a:lnTo>
                  <a:lnTo>
                    <a:pt x="230" y="274"/>
                  </a:lnTo>
                  <a:lnTo>
                    <a:pt x="245" y="277"/>
                  </a:lnTo>
                  <a:lnTo>
                    <a:pt x="258" y="279"/>
                  </a:lnTo>
                  <a:lnTo>
                    <a:pt x="270" y="282"/>
                  </a:lnTo>
                  <a:lnTo>
                    <a:pt x="277" y="284"/>
                  </a:lnTo>
                  <a:lnTo>
                    <a:pt x="279" y="284"/>
                  </a:lnTo>
                  <a:lnTo>
                    <a:pt x="283" y="284"/>
                  </a:lnTo>
                  <a:lnTo>
                    <a:pt x="294" y="281"/>
                  </a:lnTo>
                  <a:lnTo>
                    <a:pt x="301" y="266"/>
                  </a:lnTo>
                  <a:lnTo>
                    <a:pt x="297" y="2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 name="Rectangle 9"/>
            <p:cNvSpPr>
              <a:spLocks noChangeArrowheads="1"/>
            </p:cNvSpPr>
            <p:nvPr/>
          </p:nvSpPr>
          <p:spPr bwMode="auto">
            <a:xfrm>
              <a:off x="1167" y="2976"/>
              <a:ext cx="230" cy="1148"/>
            </a:xfrm>
            <a:prstGeom prst="rect">
              <a:avLst/>
            </a:prstGeom>
            <a:solidFill>
              <a:srgbClr val="A0AA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2" name="Freeform 10"/>
            <p:cNvSpPr>
              <a:spLocks/>
            </p:cNvSpPr>
            <p:nvPr/>
          </p:nvSpPr>
          <p:spPr bwMode="auto">
            <a:xfrm>
              <a:off x="1022" y="3403"/>
              <a:ext cx="314" cy="446"/>
            </a:xfrm>
            <a:custGeom>
              <a:avLst/>
              <a:gdLst/>
              <a:ahLst/>
              <a:cxnLst>
                <a:cxn ang="0">
                  <a:pos x="431" y="10"/>
                </a:cxn>
                <a:cxn ang="0">
                  <a:pos x="457" y="79"/>
                </a:cxn>
                <a:cxn ang="0">
                  <a:pos x="498" y="198"/>
                </a:cxn>
                <a:cxn ang="0">
                  <a:pos x="536" y="339"/>
                </a:cxn>
                <a:cxn ang="0">
                  <a:pos x="560" y="465"/>
                </a:cxn>
                <a:cxn ang="0">
                  <a:pos x="585" y="583"/>
                </a:cxn>
                <a:cxn ang="0">
                  <a:pos x="609" y="691"/>
                </a:cxn>
                <a:cxn ang="0">
                  <a:pos x="627" y="760"/>
                </a:cxn>
                <a:cxn ang="0">
                  <a:pos x="625" y="771"/>
                </a:cxn>
                <a:cxn ang="0">
                  <a:pos x="602" y="781"/>
                </a:cxn>
                <a:cxn ang="0">
                  <a:pos x="559" y="796"/>
                </a:cxn>
                <a:cxn ang="0">
                  <a:pos x="500" y="815"/>
                </a:cxn>
                <a:cxn ang="0">
                  <a:pos x="430" y="836"/>
                </a:cxn>
                <a:cxn ang="0">
                  <a:pos x="354" y="857"/>
                </a:cxn>
                <a:cxn ang="0">
                  <a:pos x="275" y="874"/>
                </a:cxn>
                <a:cxn ang="0">
                  <a:pos x="198" y="888"/>
                </a:cxn>
                <a:cxn ang="0">
                  <a:pos x="0" y="835"/>
                </a:cxn>
                <a:cxn ang="0">
                  <a:pos x="16" y="830"/>
                </a:cxn>
                <a:cxn ang="0">
                  <a:pos x="58" y="819"/>
                </a:cxn>
                <a:cxn ang="0">
                  <a:pos x="116" y="801"/>
                </a:cxn>
                <a:cxn ang="0">
                  <a:pos x="184" y="782"/>
                </a:cxn>
                <a:cxn ang="0">
                  <a:pos x="255" y="762"/>
                </a:cxn>
                <a:cxn ang="0">
                  <a:pos x="317" y="745"/>
                </a:cxn>
                <a:cxn ang="0">
                  <a:pos x="365" y="731"/>
                </a:cxn>
                <a:cxn ang="0">
                  <a:pos x="389" y="724"/>
                </a:cxn>
                <a:cxn ang="0">
                  <a:pos x="415" y="717"/>
                </a:cxn>
                <a:cxn ang="0">
                  <a:pos x="447" y="706"/>
                </a:cxn>
                <a:cxn ang="0">
                  <a:pos x="475" y="697"/>
                </a:cxn>
                <a:cxn ang="0">
                  <a:pos x="486" y="692"/>
                </a:cxn>
                <a:cxn ang="0">
                  <a:pos x="361" y="240"/>
                </a:cxn>
                <a:cxn ang="0">
                  <a:pos x="348" y="170"/>
                </a:cxn>
                <a:cxn ang="0">
                  <a:pos x="347" y="77"/>
                </a:cxn>
                <a:cxn ang="0">
                  <a:pos x="386" y="9"/>
                </a:cxn>
              </a:cxnLst>
              <a:rect l="0" t="0" r="r" b="b"/>
              <a:pathLst>
                <a:path w="629" h="891">
                  <a:moveTo>
                    <a:pt x="427" y="0"/>
                  </a:moveTo>
                  <a:lnTo>
                    <a:pt x="431" y="10"/>
                  </a:lnTo>
                  <a:lnTo>
                    <a:pt x="442" y="37"/>
                  </a:lnTo>
                  <a:lnTo>
                    <a:pt x="457" y="79"/>
                  </a:lnTo>
                  <a:lnTo>
                    <a:pt x="477" y="133"/>
                  </a:lnTo>
                  <a:lnTo>
                    <a:pt x="498" y="198"/>
                  </a:lnTo>
                  <a:lnTo>
                    <a:pt x="517" y="267"/>
                  </a:lnTo>
                  <a:lnTo>
                    <a:pt x="536" y="339"/>
                  </a:lnTo>
                  <a:lnTo>
                    <a:pt x="551" y="413"/>
                  </a:lnTo>
                  <a:lnTo>
                    <a:pt x="560" y="465"/>
                  </a:lnTo>
                  <a:lnTo>
                    <a:pt x="572" y="524"/>
                  </a:lnTo>
                  <a:lnTo>
                    <a:pt x="585" y="583"/>
                  </a:lnTo>
                  <a:lnTo>
                    <a:pt x="598" y="640"/>
                  </a:lnTo>
                  <a:lnTo>
                    <a:pt x="609" y="691"/>
                  </a:lnTo>
                  <a:lnTo>
                    <a:pt x="620" y="732"/>
                  </a:lnTo>
                  <a:lnTo>
                    <a:pt x="627" y="760"/>
                  </a:lnTo>
                  <a:lnTo>
                    <a:pt x="629" y="770"/>
                  </a:lnTo>
                  <a:lnTo>
                    <a:pt x="625" y="771"/>
                  </a:lnTo>
                  <a:lnTo>
                    <a:pt x="616" y="775"/>
                  </a:lnTo>
                  <a:lnTo>
                    <a:pt x="602" y="781"/>
                  </a:lnTo>
                  <a:lnTo>
                    <a:pt x="583" y="788"/>
                  </a:lnTo>
                  <a:lnTo>
                    <a:pt x="559" y="796"/>
                  </a:lnTo>
                  <a:lnTo>
                    <a:pt x="531" y="805"/>
                  </a:lnTo>
                  <a:lnTo>
                    <a:pt x="500" y="815"/>
                  </a:lnTo>
                  <a:lnTo>
                    <a:pt x="467" y="826"/>
                  </a:lnTo>
                  <a:lnTo>
                    <a:pt x="430" y="836"/>
                  </a:lnTo>
                  <a:lnTo>
                    <a:pt x="393" y="846"/>
                  </a:lnTo>
                  <a:lnTo>
                    <a:pt x="354" y="857"/>
                  </a:lnTo>
                  <a:lnTo>
                    <a:pt x="314" y="866"/>
                  </a:lnTo>
                  <a:lnTo>
                    <a:pt x="275" y="874"/>
                  </a:lnTo>
                  <a:lnTo>
                    <a:pt x="236" y="882"/>
                  </a:lnTo>
                  <a:lnTo>
                    <a:pt x="198" y="888"/>
                  </a:lnTo>
                  <a:lnTo>
                    <a:pt x="162" y="891"/>
                  </a:lnTo>
                  <a:lnTo>
                    <a:pt x="0" y="835"/>
                  </a:lnTo>
                  <a:lnTo>
                    <a:pt x="5" y="834"/>
                  </a:lnTo>
                  <a:lnTo>
                    <a:pt x="16" y="830"/>
                  </a:lnTo>
                  <a:lnTo>
                    <a:pt x="33" y="826"/>
                  </a:lnTo>
                  <a:lnTo>
                    <a:pt x="58" y="819"/>
                  </a:lnTo>
                  <a:lnTo>
                    <a:pt x="85" y="811"/>
                  </a:lnTo>
                  <a:lnTo>
                    <a:pt x="116" y="801"/>
                  </a:lnTo>
                  <a:lnTo>
                    <a:pt x="150" y="792"/>
                  </a:lnTo>
                  <a:lnTo>
                    <a:pt x="184" y="782"/>
                  </a:lnTo>
                  <a:lnTo>
                    <a:pt x="220" y="773"/>
                  </a:lnTo>
                  <a:lnTo>
                    <a:pt x="255" y="762"/>
                  </a:lnTo>
                  <a:lnTo>
                    <a:pt x="287" y="753"/>
                  </a:lnTo>
                  <a:lnTo>
                    <a:pt x="317" y="745"/>
                  </a:lnTo>
                  <a:lnTo>
                    <a:pt x="343" y="737"/>
                  </a:lnTo>
                  <a:lnTo>
                    <a:pt x="365" y="731"/>
                  </a:lnTo>
                  <a:lnTo>
                    <a:pt x="380" y="727"/>
                  </a:lnTo>
                  <a:lnTo>
                    <a:pt x="389" y="724"/>
                  </a:lnTo>
                  <a:lnTo>
                    <a:pt x="401" y="721"/>
                  </a:lnTo>
                  <a:lnTo>
                    <a:pt x="415" y="717"/>
                  </a:lnTo>
                  <a:lnTo>
                    <a:pt x="431" y="712"/>
                  </a:lnTo>
                  <a:lnTo>
                    <a:pt x="447" y="706"/>
                  </a:lnTo>
                  <a:lnTo>
                    <a:pt x="462" y="701"/>
                  </a:lnTo>
                  <a:lnTo>
                    <a:pt x="475" y="697"/>
                  </a:lnTo>
                  <a:lnTo>
                    <a:pt x="483" y="693"/>
                  </a:lnTo>
                  <a:lnTo>
                    <a:pt x="486" y="692"/>
                  </a:lnTo>
                  <a:lnTo>
                    <a:pt x="363" y="252"/>
                  </a:lnTo>
                  <a:lnTo>
                    <a:pt x="361" y="240"/>
                  </a:lnTo>
                  <a:lnTo>
                    <a:pt x="354" y="212"/>
                  </a:lnTo>
                  <a:lnTo>
                    <a:pt x="348" y="170"/>
                  </a:lnTo>
                  <a:lnTo>
                    <a:pt x="344" y="124"/>
                  </a:lnTo>
                  <a:lnTo>
                    <a:pt x="347" y="77"/>
                  </a:lnTo>
                  <a:lnTo>
                    <a:pt x="359" y="37"/>
                  </a:lnTo>
                  <a:lnTo>
                    <a:pt x="386" y="9"/>
                  </a:lnTo>
                  <a:lnTo>
                    <a:pt x="427" y="0"/>
                  </a:lnTo>
                  <a:close/>
                </a:path>
              </a:pathLst>
            </a:custGeom>
            <a:solidFill>
              <a:srgbClr val="004F8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 name="Freeform 11"/>
            <p:cNvSpPr>
              <a:spLocks/>
            </p:cNvSpPr>
            <p:nvPr/>
          </p:nvSpPr>
          <p:spPr bwMode="auto">
            <a:xfrm>
              <a:off x="926" y="3359"/>
              <a:ext cx="347" cy="727"/>
            </a:xfrm>
            <a:custGeom>
              <a:avLst/>
              <a:gdLst/>
              <a:ahLst/>
              <a:cxnLst>
                <a:cxn ang="0">
                  <a:pos x="103" y="842"/>
                </a:cxn>
                <a:cxn ang="0">
                  <a:pos x="84" y="734"/>
                </a:cxn>
                <a:cxn ang="0">
                  <a:pos x="67" y="683"/>
                </a:cxn>
                <a:cxn ang="0">
                  <a:pos x="57" y="668"/>
                </a:cxn>
                <a:cxn ang="0">
                  <a:pos x="38" y="600"/>
                </a:cxn>
                <a:cxn ang="0">
                  <a:pos x="10" y="447"/>
                </a:cxn>
                <a:cxn ang="0">
                  <a:pos x="0" y="293"/>
                </a:cxn>
                <a:cxn ang="0">
                  <a:pos x="11" y="164"/>
                </a:cxn>
                <a:cxn ang="0">
                  <a:pos x="38" y="103"/>
                </a:cxn>
                <a:cxn ang="0">
                  <a:pos x="68" y="75"/>
                </a:cxn>
                <a:cxn ang="0">
                  <a:pos x="105" y="52"/>
                </a:cxn>
                <a:cxn ang="0">
                  <a:pos x="146" y="33"/>
                </a:cxn>
                <a:cxn ang="0">
                  <a:pos x="186" y="20"/>
                </a:cxn>
                <a:cxn ang="0">
                  <a:pos x="223" y="9"/>
                </a:cxn>
                <a:cxn ang="0">
                  <a:pos x="251" y="3"/>
                </a:cxn>
                <a:cxn ang="0">
                  <a:pos x="267" y="0"/>
                </a:cxn>
                <a:cxn ang="0">
                  <a:pos x="327" y="2"/>
                </a:cxn>
                <a:cxn ang="0">
                  <a:pos x="421" y="7"/>
                </a:cxn>
                <a:cxn ang="0">
                  <a:pos x="493" y="14"/>
                </a:cxn>
                <a:cxn ang="0">
                  <a:pos x="543" y="23"/>
                </a:cxn>
                <a:cxn ang="0">
                  <a:pos x="578" y="38"/>
                </a:cxn>
                <a:cxn ang="0">
                  <a:pos x="602" y="58"/>
                </a:cxn>
                <a:cxn ang="0">
                  <a:pos x="619" y="85"/>
                </a:cxn>
                <a:cxn ang="0">
                  <a:pos x="634" y="121"/>
                </a:cxn>
                <a:cxn ang="0">
                  <a:pos x="655" y="192"/>
                </a:cxn>
                <a:cxn ang="0">
                  <a:pos x="661" y="295"/>
                </a:cxn>
                <a:cxn ang="0">
                  <a:pos x="647" y="389"/>
                </a:cxn>
                <a:cxn ang="0">
                  <a:pos x="625" y="458"/>
                </a:cxn>
                <a:cxn ang="0">
                  <a:pos x="603" y="506"/>
                </a:cxn>
                <a:cxn ang="0">
                  <a:pos x="583" y="624"/>
                </a:cxn>
                <a:cxn ang="0">
                  <a:pos x="568" y="789"/>
                </a:cxn>
                <a:cxn ang="0">
                  <a:pos x="562" y="950"/>
                </a:cxn>
                <a:cxn ang="0">
                  <a:pos x="565" y="1023"/>
                </a:cxn>
                <a:cxn ang="0">
                  <a:pos x="580" y="1076"/>
                </a:cxn>
                <a:cxn ang="0">
                  <a:pos x="611" y="1152"/>
                </a:cxn>
                <a:cxn ang="0">
                  <a:pos x="661" y="1222"/>
                </a:cxn>
                <a:cxn ang="0">
                  <a:pos x="690" y="1246"/>
                </a:cxn>
                <a:cxn ang="0">
                  <a:pos x="667" y="1258"/>
                </a:cxn>
                <a:cxn ang="0">
                  <a:pos x="624" y="1276"/>
                </a:cxn>
                <a:cxn ang="0">
                  <a:pos x="569" y="1292"/>
                </a:cxn>
                <a:cxn ang="0">
                  <a:pos x="547" y="1454"/>
                </a:cxn>
                <a:cxn ang="0">
                  <a:pos x="390" y="1259"/>
                </a:cxn>
                <a:cxn ang="0">
                  <a:pos x="434" y="1093"/>
                </a:cxn>
                <a:cxn ang="0">
                  <a:pos x="470" y="1001"/>
                </a:cxn>
                <a:cxn ang="0">
                  <a:pos x="114" y="924"/>
                </a:cxn>
              </a:cxnLst>
              <a:rect l="0" t="0" r="r" b="b"/>
              <a:pathLst>
                <a:path w="693" h="1454">
                  <a:moveTo>
                    <a:pt x="114" y="924"/>
                  </a:moveTo>
                  <a:lnTo>
                    <a:pt x="103" y="842"/>
                  </a:lnTo>
                  <a:lnTo>
                    <a:pt x="93" y="779"/>
                  </a:lnTo>
                  <a:lnTo>
                    <a:pt x="84" y="734"/>
                  </a:lnTo>
                  <a:lnTo>
                    <a:pt x="75" y="703"/>
                  </a:lnTo>
                  <a:lnTo>
                    <a:pt x="67" y="683"/>
                  </a:lnTo>
                  <a:lnTo>
                    <a:pt x="61" y="673"/>
                  </a:lnTo>
                  <a:lnTo>
                    <a:pt x="57" y="668"/>
                  </a:lnTo>
                  <a:lnTo>
                    <a:pt x="56" y="667"/>
                  </a:lnTo>
                  <a:lnTo>
                    <a:pt x="38" y="600"/>
                  </a:lnTo>
                  <a:lnTo>
                    <a:pt x="22" y="526"/>
                  </a:lnTo>
                  <a:lnTo>
                    <a:pt x="10" y="447"/>
                  </a:lnTo>
                  <a:lnTo>
                    <a:pt x="2" y="369"/>
                  </a:lnTo>
                  <a:lnTo>
                    <a:pt x="0" y="293"/>
                  </a:lnTo>
                  <a:lnTo>
                    <a:pt x="2" y="222"/>
                  </a:lnTo>
                  <a:lnTo>
                    <a:pt x="11" y="164"/>
                  </a:lnTo>
                  <a:lnTo>
                    <a:pt x="27" y="119"/>
                  </a:lnTo>
                  <a:lnTo>
                    <a:pt x="38" y="103"/>
                  </a:lnTo>
                  <a:lnTo>
                    <a:pt x="52" y="88"/>
                  </a:lnTo>
                  <a:lnTo>
                    <a:pt x="68" y="75"/>
                  </a:lnTo>
                  <a:lnTo>
                    <a:pt x="86" y="62"/>
                  </a:lnTo>
                  <a:lnTo>
                    <a:pt x="105" y="52"/>
                  </a:lnTo>
                  <a:lnTo>
                    <a:pt x="125" y="41"/>
                  </a:lnTo>
                  <a:lnTo>
                    <a:pt x="146" y="33"/>
                  </a:lnTo>
                  <a:lnTo>
                    <a:pt x="167" y="25"/>
                  </a:lnTo>
                  <a:lnTo>
                    <a:pt x="186" y="20"/>
                  </a:lnTo>
                  <a:lnTo>
                    <a:pt x="206" y="14"/>
                  </a:lnTo>
                  <a:lnTo>
                    <a:pt x="223" y="9"/>
                  </a:lnTo>
                  <a:lnTo>
                    <a:pt x="238" y="6"/>
                  </a:lnTo>
                  <a:lnTo>
                    <a:pt x="251" y="3"/>
                  </a:lnTo>
                  <a:lnTo>
                    <a:pt x="261" y="1"/>
                  </a:lnTo>
                  <a:lnTo>
                    <a:pt x="267" y="0"/>
                  </a:lnTo>
                  <a:lnTo>
                    <a:pt x="269" y="0"/>
                  </a:lnTo>
                  <a:lnTo>
                    <a:pt x="327" y="2"/>
                  </a:lnTo>
                  <a:lnTo>
                    <a:pt x="378" y="5"/>
                  </a:lnTo>
                  <a:lnTo>
                    <a:pt x="421" y="7"/>
                  </a:lnTo>
                  <a:lnTo>
                    <a:pt x="461" y="10"/>
                  </a:lnTo>
                  <a:lnTo>
                    <a:pt x="493" y="14"/>
                  </a:lnTo>
                  <a:lnTo>
                    <a:pt x="520" y="18"/>
                  </a:lnTo>
                  <a:lnTo>
                    <a:pt x="543" y="23"/>
                  </a:lnTo>
                  <a:lnTo>
                    <a:pt x="563" y="30"/>
                  </a:lnTo>
                  <a:lnTo>
                    <a:pt x="578" y="38"/>
                  </a:lnTo>
                  <a:lnTo>
                    <a:pt x="592" y="47"/>
                  </a:lnTo>
                  <a:lnTo>
                    <a:pt x="602" y="58"/>
                  </a:lnTo>
                  <a:lnTo>
                    <a:pt x="611" y="70"/>
                  </a:lnTo>
                  <a:lnTo>
                    <a:pt x="619" y="85"/>
                  </a:lnTo>
                  <a:lnTo>
                    <a:pt x="628" y="103"/>
                  </a:lnTo>
                  <a:lnTo>
                    <a:pt x="634" y="121"/>
                  </a:lnTo>
                  <a:lnTo>
                    <a:pt x="643" y="143"/>
                  </a:lnTo>
                  <a:lnTo>
                    <a:pt x="655" y="192"/>
                  </a:lnTo>
                  <a:lnTo>
                    <a:pt x="661" y="244"/>
                  </a:lnTo>
                  <a:lnTo>
                    <a:pt x="661" y="295"/>
                  </a:lnTo>
                  <a:lnTo>
                    <a:pt x="656" y="344"/>
                  </a:lnTo>
                  <a:lnTo>
                    <a:pt x="647" y="389"/>
                  </a:lnTo>
                  <a:lnTo>
                    <a:pt x="637" y="428"/>
                  </a:lnTo>
                  <a:lnTo>
                    <a:pt x="625" y="458"/>
                  </a:lnTo>
                  <a:lnTo>
                    <a:pt x="614" y="478"/>
                  </a:lnTo>
                  <a:lnTo>
                    <a:pt x="603" y="506"/>
                  </a:lnTo>
                  <a:lnTo>
                    <a:pt x="592" y="556"/>
                  </a:lnTo>
                  <a:lnTo>
                    <a:pt x="583" y="624"/>
                  </a:lnTo>
                  <a:lnTo>
                    <a:pt x="575" y="704"/>
                  </a:lnTo>
                  <a:lnTo>
                    <a:pt x="568" y="789"/>
                  </a:lnTo>
                  <a:lnTo>
                    <a:pt x="563" y="873"/>
                  </a:lnTo>
                  <a:lnTo>
                    <a:pt x="562" y="950"/>
                  </a:lnTo>
                  <a:lnTo>
                    <a:pt x="564" y="1015"/>
                  </a:lnTo>
                  <a:lnTo>
                    <a:pt x="565" y="1023"/>
                  </a:lnTo>
                  <a:lnTo>
                    <a:pt x="571" y="1045"/>
                  </a:lnTo>
                  <a:lnTo>
                    <a:pt x="580" y="1076"/>
                  </a:lnTo>
                  <a:lnTo>
                    <a:pt x="594" y="1113"/>
                  </a:lnTo>
                  <a:lnTo>
                    <a:pt x="611" y="1152"/>
                  </a:lnTo>
                  <a:lnTo>
                    <a:pt x="633" y="1190"/>
                  </a:lnTo>
                  <a:lnTo>
                    <a:pt x="661" y="1222"/>
                  </a:lnTo>
                  <a:lnTo>
                    <a:pt x="693" y="1244"/>
                  </a:lnTo>
                  <a:lnTo>
                    <a:pt x="690" y="1246"/>
                  </a:lnTo>
                  <a:lnTo>
                    <a:pt x="681" y="1251"/>
                  </a:lnTo>
                  <a:lnTo>
                    <a:pt x="667" y="1258"/>
                  </a:lnTo>
                  <a:lnTo>
                    <a:pt x="648" y="1267"/>
                  </a:lnTo>
                  <a:lnTo>
                    <a:pt x="624" y="1276"/>
                  </a:lnTo>
                  <a:lnTo>
                    <a:pt x="598" y="1284"/>
                  </a:lnTo>
                  <a:lnTo>
                    <a:pt x="569" y="1292"/>
                  </a:lnTo>
                  <a:lnTo>
                    <a:pt x="537" y="1297"/>
                  </a:lnTo>
                  <a:lnTo>
                    <a:pt x="547" y="1454"/>
                  </a:lnTo>
                  <a:lnTo>
                    <a:pt x="395" y="1454"/>
                  </a:lnTo>
                  <a:lnTo>
                    <a:pt x="390" y="1259"/>
                  </a:lnTo>
                  <a:lnTo>
                    <a:pt x="410" y="1244"/>
                  </a:lnTo>
                  <a:lnTo>
                    <a:pt x="434" y="1093"/>
                  </a:lnTo>
                  <a:lnTo>
                    <a:pt x="470" y="1085"/>
                  </a:lnTo>
                  <a:lnTo>
                    <a:pt x="470" y="1001"/>
                  </a:lnTo>
                  <a:lnTo>
                    <a:pt x="117" y="912"/>
                  </a:lnTo>
                  <a:lnTo>
                    <a:pt x="114" y="924"/>
                  </a:lnTo>
                  <a:close/>
                </a:path>
              </a:pathLst>
            </a:custGeom>
            <a:solidFill>
              <a:srgbClr val="004F8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 name="Freeform 12"/>
            <p:cNvSpPr>
              <a:spLocks/>
            </p:cNvSpPr>
            <p:nvPr/>
          </p:nvSpPr>
          <p:spPr bwMode="auto">
            <a:xfrm>
              <a:off x="1005" y="3365"/>
              <a:ext cx="119" cy="225"/>
            </a:xfrm>
            <a:custGeom>
              <a:avLst/>
              <a:gdLst/>
              <a:ahLst/>
              <a:cxnLst>
                <a:cxn ang="0">
                  <a:pos x="182" y="259"/>
                </a:cxn>
                <a:cxn ang="0">
                  <a:pos x="195" y="233"/>
                </a:cxn>
                <a:cxn ang="0">
                  <a:pos x="210" y="203"/>
                </a:cxn>
                <a:cxn ang="0">
                  <a:pos x="223" y="169"/>
                </a:cxn>
                <a:cxn ang="0">
                  <a:pos x="232" y="134"/>
                </a:cxn>
                <a:cxn ang="0">
                  <a:pos x="238" y="100"/>
                </a:cxn>
                <a:cxn ang="0">
                  <a:pos x="237" y="69"/>
                </a:cxn>
                <a:cxn ang="0">
                  <a:pos x="228" y="43"/>
                </a:cxn>
                <a:cxn ang="0">
                  <a:pos x="210" y="25"/>
                </a:cxn>
                <a:cxn ang="0">
                  <a:pos x="190" y="13"/>
                </a:cxn>
                <a:cxn ang="0">
                  <a:pos x="174" y="5"/>
                </a:cxn>
                <a:cxn ang="0">
                  <a:pos x="160" y="1"/>
                </a:cxn>
                <a:cxn ang="0">
                  <a:pos x="148" y="0"/>
                </a:cxn>
                <a:cxn ang="0">
                  <a:pos x="136" y="0"/>
                </a:cxn>
                <a:cxn ang="0">
                  <a:pos x="122" y="2"/>
                </a:cxn>
                <a:cxn ang="0">
                  <a:pos x="104" y="4"/>
                </a:cxn>
                <a:cxn ang="0">
                  <a:pos x="83" y="8"/>
                </a:cxn>
                <a:cxn ang="0">
                  <a:pos x="80" y="10"/>
                </a:cxn>
                <a:cxn ang="0">
                  <a:pos x="73" y="17"/>
                </a:cxn>
                <a:cxn ang="0">
                  <a:pos x="63" y="27"/>
                </a:cxn>
                <a:cxn ang="0">
                  <a:pos x="51" y="39"/>
                </a:cxn>
                <a:cxn ang="0">
                  <a:pos x="39" y="54"/>
                </a:cxn>
                <a:cxn ang="0">
                  <a:pos x="27" y="69"/>
                </a:cxn>
                <a:cxn ang="0">
                  <a:pos x="17" y="84"/>
                </a:cxn>
                <a:cxn ang="0">
                  <a:pos x="9" y="99"/>
                </a:cxn>
                <a:cxn ang="0">
                  <a:pos x="2" y="127"/>
                </a:cxn>
                <a:cxn ang="0">
                  <a:pos x="0" y="162"/>
                </a:cxn>
                <a:cxn ang="0">
                  <a:pos x="2" y="200"/>
                </a:cxn>
                <a:cxn ang="0">
                  <a:pos x="9" y="233"/>
                </a:cxn>
                <a:cxn ang="0">
                  <a:pos x="50" y="450"/>
                </a:cxn>
                <a:cxn ang="0">
                  <a:pos x="95" y="139"/>
                </a:cxn>
                <a:cxn ang="0">
                  <a:pos x="79" y="115"/>
                </a:cxn>
                <a:cxn ang="0">
                  <a:pos x="83" y="91"/>
                </a:cxn>
                <a:cxn ang="0">
                  <a:pos x="132" y="86"/>
                </a:cxn>
                <a:cxn ang="0">
                  <a:pos x="145" y="115"/>
                </a:cxn>
                <a:cxn ang="0">
                  <a:pos x="124" y="144"/>
                </a:cxn>
                <a:cxn ang="0">
                  <a:pos x="137" y="437"/>
                </a:cxn>
                <a:cxn ang="0">
                  <a:pos x="182" y="259"/>
                </a:cxn>
              </a:cxnLst>
              <a:rect l="0" t="0" r="r" b="b"/>
              <a:pathLst>
                <a:path w="238" h="450">
                  <a:moveTo>
                    <a:pt x="182" y="259"/>
                  </a:moveTo>
                  <a:lnTo>
                    <a:pt x="195" y="233"/>
                  </a:lnTo>
                  <a:lnTo>
                    <a:pt x="210" y="203"/>
                  </a:lnTo>
                  <a:lnTo>
                    <a:pt x="223" y="169"/>
                  </a:lnTo>
                  <a:lnTo>
                    <a:pt x="232" y="134"/>
                  </a:lnTo>
                  <a:lnTo>
                    <a:pt x="238" y="100"/>
                  </a:lnTo>
                  <a:lnTo>
                    <a:pt x="237" y="69"/>
                  </a:lnTo>
                  <a:lnTo>
                    <a:pt x="228" y="43"/>
                  </a:lnTo>
                  <a:lnTo>
                    <a:pt x="210" y="25"/>
                  </a:lnTo>
                  <a:lnTo>
                    <a:pt x="190" y="13"/>
                  </a:lnTo>
                  <a:lnTo>
                    <a:pt x="174" y="5"/>
                  </a:lnTo>
                  <a:lnTo>
                    <a:pt x="160" y="1"/>
                  </a:lnTo>
                  <a:lnTo>
                    <a:pt x="148" y="0"/>
                  </a:lnTo>
                  <a:lnTo>
                    <a:pt x="136" y="0"/>
                  </a:lnTo>
                  <a:lnTo>
                    <a:pt x="122" y="2"/>
                  </a:lnTo>
                  <a:lnTo>
                    <a:pt x="104" y="4"/>
                  </a:lnTo>
                  <a:lnTo>
                    <a:pt x="83" y="8"/>
                  </a:lnTo>
                  <a:lnTo>
                    <a:pt x="80" y="10"/>
                  </a:lnTo>
                  <a:lnTo>
                    <a:pt x="73" y="17"/>
                  </a:lnTo>
                  <a:lnTo>
                    <a:pt x="63" y="27"/>
                  </a:lnTo>
                  <a:lnTo>
                    <a:pt x="51" y="39"/>
                  </a:lnTo>
                  <a:lnTo>
                    <a:pt x="39" y="54"/>
                  </a:lnTo>
                  <a:lnTo>
                    <a:pt x="27" y="69"/>
                  </a:lnTo>
                  <a:lnTo>
                    <a:pt x="17" y="84"/>
                  </a:lnTo>
                  <a:lnTo>
                    <a:pt x="9" y="99"/>
                  </a:lnTo>
                  <a:lnTo>
                    <a:pt x="2" y="127"/>
                  </a:lnTo>
                  <a:lnTo>
                    <a:pt x="0" y="162"/>
                  </a:lnTo>
                  <a:lnTo>
                    <a:pt x="2" y="200"/>
                  </a:lnTo>
                  <a:lnTo>
                    <a:pt x="9" y="233"/>
                  </a:lnTo>
                  <a:lnTo>
                    <a:pt x="50" y="450"/>
                  </a:lnTo>
                  <a:lnTo>
                    <a:pt x="95" y="139"/>
                  </a:lnTo>
                  <a:lnTo>
                    <a:pt x="79" y="115"/>
                  </a:lnTo>
                  <a:lnTo>
                    <a:pt x="83" y="91"/>
                  </a:lnTo>
                  <a:lnTo>
                    <a:pt x="132" y="86"/>
                  </a:lnTo>
                  <a:lnTo>
                    <a:pt x="145" y="115"/>
                  </a:lnTo>
                  <a:lnTo>
                    <a:pt x="124" y="144"/>
                  </a:lnTo>
                  <a:lnTo>
                    <a:pt x="137" y="437"/>
                  </a:lnTo>
                  <a:lnTo>
                    <a:pt x="182" y="2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 name="Freeform 13"/>
            <p:cNvSpPr>
              <a:spLocks/>
            </p:cNvSpPr>
            <p:nvPr/>
          </p:nvSpPr>
          <p:spPr bwMode="auto">
            <a:xfrm>
              <a:off x="793" y="3098"/>
              <a:ext cx="289" cy="300"/>
            </a:xfrm>
            <a:custGeom>
              <a:avLst/>
              <a:gdLst/>
              <a:ahLst/>
              <a:cxnLst>
                <a:cxn ang="0">
                  <a:pos x="92" y="201"/>
                </a:cxn>
                <a:cxn ang="0">
                  <a:pos x="105" y="269"/>
                </a:cxn>
                <a:cxn ang="0">
                  <a:pos x="123" y="318"/>
                </a:cxn>
                <a:cxn ang="0">
                  <a:pos x="144" y="335"/>
                </a:cxn>
                <a:cxn ang="0">
                  <a:pos x="159" y="345"/>
                </a:cxn>
                <a:cxn ang="0">
                  <a:pos x="165" y="348"/>
                </a:cxn>
                <a:cxn ang="0">
                  <a:pos x="173" y="379"/>
                </a:cxn>
                <a:cxn ang="0">
                  <a:pos x="181" y="409"/>
                </a:cxn>
                <a:cxn ang="0">
                  <a:pos x="204" y="437"/>
                </a:cxn>
                <a:cxn ang="0">
                  <a:pos x="235" y="462"/>
                </a:cxn>
                <a:cxn ang="0">
                  <a:pos x="266" y="489"/>
                </a:cxn>
                <a:cxn ang="0">
                  <a:pos x="288" y="515"/>
                </a:cxn>
                <a:cxn ang="0">
                  <a:pos x="302" y="546"/>
                </a:cxn>
                <a:cxn ang="0">
                  <a:pos x="309" y="557"/>
                </a:cxn>
                <a:cxn ang="0">
                  <a:pos x="328" y="560"/>
                </a:cxn>
                <a:cxn ang="0">
                  <a:pos x="339" y="553"/>
                </a:cxn>
                <a:cxn ang="0">
                  <a:pos x="342" y="559"/>
                </a:cxn>
                <a:cxn ang="0">
                  <a:pos x="367" y="558"/>
                </a:cxn>
                <a:cxn ang="0">
                  <a:pos x="386" y="538"/>
                </a:cxn>
                <a:cxn ang="0">
                  <a:pos x="407" y="516"/>
                </a:cxn>
                <a:cxn ang="0">
                  <a:pos x="436" y="494"/>
                </a:cxn>
                <a:cxn ang="0">
                  <a:pos x="525" y="598"/>
                </a:cxn>
                <a:cxn ang="0">
                  <a:pos x="538" y="600"/>
                </a:cxn>
                <a:cxn ang="0">
                  <a:pos x="563" y="589"/>
                </a:cxn>
                <a:cxn ang="0">
                  <a:pos x="489" y="311"/>
                </a:cxn>
                <a:cxn ang="0">
                  <a:pos x="484" y="258"/>
                </a:cxn>
                <a:cxn ang="0">
                  <a:pos x="453" y="142"/>
                </a:cxn>
                <a:cxn ang="0">
                  <a:pos x="382" y="35"/>
                </a:cxn>
                <a:cxn ang="0">
                  <a:pos x="318" y="1"/>
                </a:cxn>
                <a:cxn ang="0">
                  <a:pos x="261" y="5"/>
                </a:cxn>
                <a:cxn ang="0">
                  <a:pos x="216" y="15"/>
                </a:cxn>
                <a:cxn ang="0">
                  <a:pos x="165" y="34"/>
                </a:cxn>
                <a:cxn ang="0">
                  <a:pos x="105" y="66"/>
                </a:cxn>
                <a:cxn ang="0">
                  <a:pos x="60" y="106"/>
                </a:cxn>
                <a:cxn ang="0">
                  <a:pos x="45" y="137"/>
                </a:cxn>
                <a:cxn ang="0">
                  <a:pos x="5" y="151"/>
                </a:cxn>
                <a:cxn ang="0">
                  <a:pos x="22" y="166"/>
                </a:cxn>
                <a:cxn ang="0">
                  <a:pos x="32" y="172"/>
                </a:cxn>
                <a:cxn ang="0">
                  <a:pos x="22" y="183"/>
                </a:cxn>
                <a:cxn ang="0">
                  <a:pos x="0" y="183"/>
                </a:cxn>
                <a:cxn ang="0">
                  <a:pos x="17" y="194"/>
                </a:cxn>
                <a:cxn ang="0">
                  <a:pos x="59" y="198"/>
                </a:cxn>
              </a:cxnLst>
              <a:rect l="0" t="0" r="r" b="b"/>
              <a:pathLst>
                <a:path w="577" h="600">
                  <a:moveTo>
                    <a:pt x="89" y="182"/>
                  </a:moveTo>
                  <a:lnTo>
                    <a:pt x="90" y="187"/>
                  </a:lnTo>
                  <a:lnTo>
                    <a:pt x="92" y="201"/>
                  </a:lnTo>
                  <a:lnTo>
                    <a:pt x="96" y="221"/>
                  </a:lnTo>
                  <a:lnTo>
                    <a:pt x="99" y="244"/>
                  </a:lnTo>
                  <a:lnTo>
                    <a:pt x="105" y="269"/>
                  </a:lnTo>
                  <a:lnTo>
                    <a:pt x="110" y="290"/>
                  </a:lnTo>
                  <a:lnTo>
                    <a:pt x="116" y="308"/>
                  </a:lnTo>
                  <a:lnTo>
                    <a:pt x="123" y="318"/>
                  </a:lnTo>
                  <a:lnTo>
                    <a:pt x="130" y="324"/>
                  </a:lnTo>
                  <a:lnTo>
                    <a:pt x="137" y="330"/>
                  </a:lnTo>
                  <a:lnTo>
                    <a:pt x="144" y="335"/>
                  </a:lnTo>
                  <a:lnTo>
                    <a:pt x="150" y="339"/>
                  </a:lnTo>
                  <a:lnTo>
                    <a:pt x="154" y="342"/>
                  </a:lnTo>
                  <a:lnTo>
                    <a:pt x="159" y="345"/>
                  </a:lnTo>
                  <a:lnTo>
                    <a:pt x="161" y="347"/>
                  </a:lnTo>
                  <a:lnTo>
                    <a:pt x="162" y="347"/>
                  </a:lnTo>
                  <a:lnTo>
                    <a:pt x="165" y="348"/>
                  </a:lnTo>
                  <a:lnTo>
                    <a:pt x="169" y="353"/>
                  </a:lnTo>
                  <a:lnTo>
                    <a:pt x="173" y="362"/>
                  </a:lnTo>
                  <a:lnTo>
                    <a:pt x="173" y="379"/>
                  </a:lnTo>
                  <a:lnTo>
                    <a:pt x="173" y="390"/>
                  </a:lnTo>
                  <a:lnTo>
                    <a:pt x="176" y="400"/>
                  </a:lnTo>
                  <a:lnTo>
                    <a:pt x="181" y="409"/>
                  </a:lnTo>
                  <a:lnTo>
                    <a:pt x="187" y="419"/>
                  </a:lnTo>
                  <a:lnTo>
                    <a:pt x="195" y="429"/>
                  </a:lnTo>
                  <a:lnTo>
                    <a:pt x="204" y="437"/>
                  </a:lnTo>
                  <a:lnTo>
                    <a:pt x="213" y="445"/>
                  </a:lnTo>
                  <a:lnTo>
                    <a:pt x="223" y="453"/>
                  </a:lnTo>
                  <a:lnTo>
                    <a:pt x="235" y="462"/>
                  </a:lnTo>
                  <a:lnTo>
                    <a:pt x="246" y="470"/>
                  </a:lnTo>
                  <a:lnTo>
                    <a:pt x="257" y="479"/>
                  </a:lnTo>
                  <a:lnTo>
                    <a:pt x="266" y="489"/>
                  </a:lnTo>
                  <a:lnTo>
                    <a:pt x="275" y="498"/>
                  </a:lnTo>
                  <a:lnTo>
                    <a:pt x="282" y="507"/>
                  </a:lnTo>
                  <a:lnTo>
                    <a:pt x="288" y="515"/>
                  </a:lnTo>
                  <a:lnTo>
                    <a:pt x="291" y="523"/>
                  </a:lnTo>
                  <a:lnTo>
                    <a:pt x="297" y="536"/>
                  </a:lnTo>
                  <a:lnTo>
                    <a:pt x="302" y="546"/>
                  </a:lnTo>
                  <a:lnTo>
                    <a:pt x="305" y="552"/>
                  </a:lnTo>
                  <a:lnTo>
                    <a:pt x="306" y="554"/>
                  </a:lnTo>
                  <a:lnTo>
                    <a:pt x="309" y="557"/>
                  </a:lnTo>
                  <a:lnTo>
                    <a:pt x="314" y="562"/>
                  </a:lnTo>
                  <a:lnTo>
                    <a:pt x="321" y="565"/>
                  </a:lnTo>
                  <a:lnTo>
                    <a:pt x="328" y="560"/>
                  </a:lnTo>
                  <a:lnTo>
                    <a:pt x="334" y="554"/>
                  </a:lnTo>
                  <a:lnTo>
                    <a:pt x="337" y="553"/>
                  </a:lnTo>
                  <a:lnTo>
                    <a:pt x="339" y="553"/>
                  </a:lnTo>
                  <a:lnTo>
                    <a:pt x="339" y="553"/>
                  </a:lnTo>
                  <a:lnTo>
                    <a:pt x="340" y="555"/>
                  </a:lnTo>
                  <a:lnTo>
                    <a:pt x="342" y="559"/>
                  </a:lnTo>
                  <a:lnTo>
                    <a:pt x="348" y="562"/>
                  </a:lnTo>
                  <a:lnTo>
                    <a:pt x="357" y="561"/>
                  </a:lnTo>
                  <a:lnTo>
                    <a:pt x="367" y="558"/>
                  </a:lnTo>
                  <a:lnTo>
                    <a:pt x="377" y="553"/>
                  </a:lnTo>
                  <a:lnTo>
                    <a:pt x="382" y="547"/>
                  </a:lnTo>
                  <a:lnTo>
                    <a:pt x="386" y="538"/>
                  </a:lnTo>
                  <a:lnTo>
                    <a:pt x="389" y="532"/>
                  </a:lnTo>
                  <a:lnTo>
                    <a:pt x="396" y="524"/>
                  </a:lnTo>
                  <a:lnTo>
                    <a:pt x="407" y="516"/>
                  </a:lnTo>
                  <a:lnTo>
                    <a:pt x="417" y="508"/>
                  </a:lnTo>
                  <a:lnTo>
                    <a:pt x="427" y="500"/>
                  </a:lnTo>
                  <a:lnTo>
                    <a:pt x="436" y="494"/>
                  </a:lnTo>
                  <a:lnTo>
                    <a:pt x="443" y="490"/>
                  </a:lnTo>
                  <a:lnTo>
                    <a:pt x="446" y="489"/>
                  </a:lnTo>
                  <a:lnTo>
                    <a:pt x="525" y="598"/>
                  </a:lnTo>
                  <a:lnTo>
                    <a:pt x="526" y="598"/>
                  </a:lnTo>
                  <a:lnTo>
                    <a:pt x="531" y="599"/>
                  </a:lnTo>
                  <a:lnTo>
                    <a:pt x="538" y="600"/>
                  </a:lnTo>
                  <a:lnTo>
                    <a:pt x="546" y="599"/>
                  </a:lnTo>
                  <a:lnTo>
                    <a:pt x="554" y="596"/>
                  </a:lnTo>
                  <a:lnTo>
                    <a:pt x="563" y="589"/>
                  </a:lnTo>
                  <a:lnTo>
                    <a:pt x="571" y="577"/>
                  </a:lnTo>
                  <a:lnTo>
                    <a:pt x="577" y="560"/>
                  </a:lnTo>
                  <a:lnTo>
                    <a:pt x="489" y="311"/>
                  </a:lnTo>
                  <a:lnTo>
                    <a:pt x="489" y="304"/>
                  </a:lnTo>
                  <a:lnTo>
                    <a:pt x="487" y="286"/>
                  </a:lnTo>
                  <a:lnTo>
                    <a:pt x="484" y="258"/>
                  </a:lnTo>
                  <a:lnTo>
                    <a:pt x="477" y="224"/>
                  </a:lnTo>
                  <a:lnTo>
                    <a:pt x="466" y="183"/>
                  </a:lnTo>
                  <a:lnTo>
                    <a:pt x="453" y="142"/>
                  </a:lnTo>
                  <a:lnTo>
                    <a:pt x="432" y="99"/>
                  </a:lnTo>
                  <a:lnTo>
                    <a:pt x="405" y="60"/>
                  </a:lnTo>
                  <a:lnTo>
                    <a:pt x="382" y="35"/>
                  </a:lnTo>
                  <a:lnTo>
                    <a:pt x="359" y="17"/>
                  </a:lnTo>
                  <a:lnTo>
                    <a:pt x="339" y="7"/>
                  </a:lnTo>
                  <a:lnTo>
                    <a:pt x="318" y="1"/>
                  </a:lnTo>
                  <a:lnTo>
                    <a:pt x="297" y="0"/>
                  </a:lnTo>
                  <a:lnTo>
                    <a:pt x="279" y="3"/>
                  </a:lnTo>
                  <a:lnTo>
                    <a:pt x="261" y="5"/>
                  </a:lnTo>
                  <a:lnTo>
                    <a:pt x="246" y="8"/>
                  </a:lnTo>
                  <a:lnTo>
                    <a:pt x="231" y="12"/>
                  </a:lnTo>
                  <a:lnTo>
                    <a:pt x="216" y="15"/>
                  </a:lnTo>
                  <a:lnTo>
                    <a:pt x="200" y="21"/>
                  </a:lnTo>
                  <a:lnTo>
                    <a:pt x="183" y="27"/>
                  </a:lnTo>
                  <a:lnTo>
                    <a:pt x="165" y="34"/>
                  </a:lnTo>
                  <a:lnTo>
                    <a:pt x="145" y="43"/>
                  </a:lnTo>
                  <a:lnTo>
                    <a:pt x="125" y="53"/>
                  </a:lnTo>
                  <a:lnTo>
                    <a:pt x="105" y="66"/>
                  </a:lnTo>
                  <a:lnTo>
                    <a:pt x="86" y="80"/>
                  </a:lnTo>
                  <a:lnTo>
                    <a:pt x="71" y="94"/>
                  </a:lnTo>
                  <a:lnTo>
                    <a:pt x="60" y="106"/>
                  </a:lnTo>
                  <a:lnTo>
                    <a:pt x="53" y="119"/>
                  </a:lnTo>
                  <a:lnTo>
                    <a:pt x="47" y="129"/>
                  </a:lnTo>
                  <a:lnTo>
                    <a:pt x="45" y="137"/>
                  </a:lnTo>
                  <a:lnTo>
                    <a:pt x="43" y="142"/>
                  </a:lnTo>
                  <a:lnTo>
                    <a:pt x="43" y="144"/>
                  </a:lnTo>
                  <a:lnTo>
                    <a:pt x="5" y="151"/>
                  </a:lnTo>
                  <a:lnTo>
                    <a:pt x="7" y="155"/>
                  </a:lnTo>
                  <a:lnTo>
                    <a:pt x="13" y="160"/>
                  </a:lnTo>
                  <a:lnTo>
                    <a:pt x="22" y="166"/>
                  </a:lnTo>
                  <a:lnTo>
                    <a:pt x="34" y="168"/>
                  </a:lnTo>
                  <a:lnTo>
                    <a:pt x="34" y="170"/>
                  </a:lnTo>
                  <a:lnTo>
                    <a:pt x="32" y="172"/>
                  </a:lnTo>
                  <a:lnTo>
                    <a:pt x="30" y="176"/>
                  </a:lnTo>
                  <a:lnTo>
                    <a:pt x="26" y="180"/>
                  </a:lnTo>
                  <a:lnTo>
                    <a:pt x="22" y="183"/>
                  </a:lnTo>
                  <a:lnTo>
                    <a:pt x="16" y="186"/>
                  </a:lnTo>
                  <a:lnTo>
                    <a:pt x="8" y="186"/>
                  </a:lnTo>
                  <a:lnTo>
                    <a:pt x="0" y="183"/>
                  </a:lnTo>
                  <a:lnTo>
                    <a:pt x="2" y="184"/>
                  </a:lnTo>
                  <a:lnTo>
                    <a:pt x="8" y="189"/>
                  </a:lnTo>
                  <a:lnTo>
                    <a:pt x="17" y="194"/>
                  </a:lnTo>
                  <a:lnTo>
                    <a:pt x="30" y="197"/>
                  </a:lnTo>
                  <a:lnTo>
                    <a:pt x="44" y="199"/>
                  </a:lnTo>
                  <a:lnTo>
                    <a:pt x="59" y="198"/>
                  </a:lnTo>
                  <a:lnTo>
                    <a:pt x="74" y="194"/>
                  </a:lnTo>
                  <a:lnTo>
                    <a:pt x="89" y="1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 name="Freeform 14"/>
            <p:cNvSpPr>
              <a:spLocks/>
            </p:cNvSpPr>
            <p:nvPr/>
          </p:nvSpPr>
          <p:spPr bwMode="auto">
            <a:xfrm>
              <a:off x="854" y="3258"/>
              <a:ext cx="63" cy="45"/>
            </a:xfrm>
            <a:custGeom>
              <a:avLst/>
              <a:gdLst/>
              <a:ahLst/>
              <a:cxnLst>
                <a:cxn ang="0">
                  <a:pos x="0" y="53"/>
                </a:cxn>
                <a:cxn ang="0">
                  <a:pos x="2" y="52"/>
                </a:cxn>
                <a:cxn ang="0">
                  <a:pos x="9" y="47"/>
                </a:cxn>
                <a:cxn ang="0">
                  <a:pos x="19" y="42"/>
                </a:cxn>
                <a:cxn ang="0">
                  <a:pos x="33" y="34"/>
                </a:cxn>
                <a:cxn ang="0">
                  <a:pos x="51" y="26"/>
                </a:cxn>
                <a:cxn ang="0">
                  <a:pos x="69" y="16"/>
                </a:cxn>
                <a:cxn ang="0">
                  <a:pos x="90" y="8"/>
                </a:cxn>
                <a:cxn ang="0">
                  <a:pos x="110" y="0"/>
                </a:cxn>
                <a:cxn ang="0">
                  <a:pos x="125" y="49"/>
                </a:cxn>
                <a:cxn ang="0">
                  <a:pos x="37" y="91"/>
                </a:cxn>
                <a:cxn ang="0">
                  <a:pos x="0" y="53"/>
                </a:cxn>
              </a:cxnLst>
              <a:rect l="0" t="0" r="r" b="b"/>
              <a:pathLst>
                <a:path w="125" h="91">
                  <a:moveTo>
                    <a:pt x="0" y="53"/>
                  </a:moveTo>
                  <a:lnTo>
                    <a:pt x="2" y="52"/>
                  </a:lnTo>
                  <a:lnTo>
                    <a:pt x="9" y="47"/>
                  </a:lnTo>
                  <a:lnTo>
                    <a:pt x="19" y="42"/>
                  </a:lnTo>
                  <a:lnTo>
                    <a:pt x="33" y="34"/>
                  </a:lnTo>
                  <a:lnTo>
                    <a:pt x="51" y="26"/>
                  </a:lnTo>
                  <a:lnTo>
                    <a:pt x="69" y="16"/>
                  </a:lnTo>
                  <a:lnTo>
                    <a:pt x="90" y="8"/>
                  </a:lnTo>
                  <a:lnTo>
                    <a:pt x="110" y="0"/>
                  </a:lnTo>
                  <a:lnTo>
                    <a:pt x="125" y="49"/>
                  </a:lnTo>
                  <a:lnTo>
                    <a:pt x="37" y="91"/>
                  </a:lnTo>
                  <a:lnTo>
                    <a:pt x="0" y="5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 name="Freeform 15"/>
            <p:cNvSpPr>
              <a:spLocks/>
            </p:cNvSpPr>
            <p:nvPr/>
          </p:nvSpPr>
          <p:spPr bwMode="auto">
            <a:xfrm>
              <a:off x="863" y="3266"/>
              <a:ext cx="45" cy="30"/>
            </a:xfrm>
            <a:custGeom>
              <a:avLst/>
              <a:gdLst/>
              <a:ahLst/>
              <a:cxnLst>
                <a:cxn ang="0">
                  <a:pos x="0" y="40"/>
                </a:cxn>
                <a:cxn ang="0">
                  <a:pos x="2" y="39"/>
                </a:cxn>
                <a:cxn ang="0">
                  <a:pos x="7" y="35"/>
                </a:cxn>
                <a:cxn ang="0">
                  <a:pos x="15" y="29"/>
                </a:cxn>
                <a:cxn ang="0">
                  <a:pos x="25" y="23"/>
                </a:cxn>
                <a:cxn ang="0">
                  <a:pos x="38" y="17"/>
                </a:cxn>
                <a:cxn ang="0">
                  <a:pos x="53" y="10"/>
                </a:cxn>
                <a:cxn ang="0">
                  <a:pos x="68" y="4"/>
                </a:cxn>
                <a:cxn ang="0">
                  <a:pos x="85" y="0"/>
                </a:cxn>
                <a:cxn ang="0">
                  <a:pos x="91" y="26"/>
                </a:cxn>
                <a:cxn ang="0">
                  <a:pos x="24" y="58"/>
                </a:cxn>
                <a:cxn ang="0">
                  <a:pos x="0" y="40"/>
                </a:cxn>
              </a:cxnLst>
              <a:rect l="0" t="0" r="r" b="b"/>
              <a:pathLst>
                <a:path w="91" h="58">
                  <a:moveTo>
                    <a:pt x="0" y="40"/>
                  </a:moveTo>
                  <a:lnTo>
                    <a:pt x="2" y="39"/>
                  </a:lnTo>
                  <a:lnTo>
                    <a:pt x="7" y="35"/>
                  </a:lnTo>
                  <a:lnTo>
                    <a:pt x="15" y="29"/>
                  </a:lnTo>
                  <a:lnTo>
                    <a:pt x="25" y="23"/>
                  </a:lnTo>
                  <a:lnTo>
                    <a:pt x="38" y="17"/>
                  </a:lnTo>
                  <a:lnTo>
                    <a:pt x="53" y="10"/>
                  </a:lnTo>
                  <a:lnTo>
                    <a:pt x="68" y="4"/>
                  </a:lnTo>
                  <a:lnTo>
                    <a:pt x="85" y="0"/>
                  </a:lnTo>
                  <a:lnTo>
                    <a:pt x="91" y="26"/>
                  </a:lnTo>
                  <a:lnTo>
                    <a:pt x="24" y="58"/>
                  </a:lnTo>
                  <a:lnTo>
                    <a:pt x="0" y="40"/>
                  </a:lnTo>
                  <a:close/>
                </a:path>
              </a:pathLst>
            </a:custGeom>
            <a:solidFill>
              <a:srgbClr val="2B99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 name="Freeform 16"/>
            <p:cNvSpPr>
              <a:spLocks/>
            </p:cNvSpPr>
            <p:nvPr/>
          </p:nvSpPr>
          <p:spPr bwMode="auto">
            <a:xfrm>
              <a:off x="922" y="3233"/>
              <a:ext cx="57" cy="37"/>
            </a:xfrm>
            <a:custGeom>
              <a:avLst/>
              <a:gdLst/>
              <a:ahLst/>
              <a:cxnLst>
                <a:cxn ang="0">
                  <a:pos x="0" y="47"/>
                </a:cxn>
                <a:cxn ang="0">
                  <a:pos x="13" y="40"/>
                </a:cxn>
                <a:cxn ang="0">
                  <a:pos x="23" y="33"/>
                </a:cxn>
                <a:cxn ang="0">
                  <a:pos x="33" y="26"/>
                </a:cxn>
                <a:cxn ang="0">
                  <a:pos x="44" y="20"/>
                </a:cxn>
                <a:cxn ang="0">
                  <a:pos x="55" y="15"/>
                </a:cxn>
                <a:cxn ang="0">
                  <a:pos x="68" y="10"/>
                </a:cxn>
                <a:cxn ang="0">
                  <a:pos x="83" y="4"/>
                </a:cxn>
                <a:cxn ang="0">
                  <a:pos x="101" y="0"/>
                </a:cxn>
                <a:cxn ang="0">
                  <a:pos x="113" y="30"/>
                </a:cxn>
                <a:cxn ang="0">
                  <a:pos x="23" y="73"/>
                </a:cxn>
                <a:cxn ang="0">
                  <a:pos x="0" y="47"/>
                </a:cxn>
              </a:cxnLst>
              <a:rect l="0" t="0" r="r" b="b"/>
              <a:pathLst>
                <a:path w="113" h="73">
                  <a:moveTo>
                    <a:pt x="0" y="47"/>
                  </a:moveTo>
                  <a:lnTo>
                    <a:pt x="13" y="40"/>
                  </a:lnTo>
                  <a:lnTo>
                    <a:pt x="23" y="33"/>
                  </a:lnTo>
                  <a:lnTo>
                    <a:pt x="33" y="26"/>
                  </a:lnTo>
                  <a:lnTo>
                    <a:pt x="44" y="20"/>
                  </a:lnTo>
                  <a:lnTo>
                    <a:pt x="55" y="15"/>
                  </a:lnTo>
                  <a:lnTo>
                    <a:pt x="68" y="10"/>
                  </a:lnTo>
                  <a:lnTo>
                    <a:pt x="83" y="4"/>
                  </a:lnTo>
                  <a:lnTo>
                    <a:pt x="101" y="0"/>
                  </a:lnTo>
                  <a:lnTo>
                    <a:pt x="113" y="30"/>
                  </a:lnTo>
                  <a:lnTo>
                    <a:pt x="23" y="73"/>
                  </a:lnTo>
                  <a:lnTo>
                    <a:pt x="0" y="47"/>
                  </a:lnTo>
                  <a:close/>
                </a:path>
              </a:pathLst>
            </a:custGeom>
            <a:solidFill>
              <a:srgbClr val="2B99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 name="Freeform 17"/>
            <p:cNvSpPr>
              <a:spLocks/>
            </p:cNvSpPr>
            <p:nvPr/>
          </p:nvSpPr>
          <p:spPr bwMode="auto">
            <a:xfrm>
              <a:off x="1038" y="3408"/>
              <a:ext cx="39" cy="219"/>
            </a:xfrm>
            <a:custGeom>
              <a:avLst/>
              <a:gdLst/>
              <a:ahLst/>
              <a:cxnLst>
                <a:cxn ang="0">
                  <a:pos x="29" y="8"/>
                </a:cxn>
                <a:cxn ang="0">
                  <a:pos x="29" y="29"/>
                </a:cxn>
                <a:cxn ang="0">
                  <a:pos x="45" y="58"/>
                </a:cxn>
                <a:cxn ang="0">
                  <a:pos x="0" y="364"/>
                </a:cxn>
                <a:cxn ang="0">
                  <a:pos x="34" y="438"/>
                </a:cxn>
                <a:cxn ang="0">
                  <a:pos x="71" y="351"/>
                </a:cxn>
                <a:cxn ang="0">
                  <a:pos x="58" y="58"/>
                </a:cxn>
                <a:cxn ang="0">
                  <a:pos x="79" y="29"/>
                </a:cxn>
                <a:cxn ang="0">
                  <a:pos x="66" y="0"/>
                </a:cxn>
                <a:cxn ang="0">
                  <a:pos x="29" y="8"/>
                </a:cxn>
              </a:cxnLst>
              <a:rect l="0" t="0" r="r" b="b"/>
              <a:pathLst>
                <a:path w="79" h="438">
                  <a:moveTo>
                    <a:pt x="29" y="8"/>
                  </a:moveTo>
                  <a:lnTo>
                    <a:pt x="29" y="29"/>
                  </a:lnTo>
                  <a:lnTo>
                    <a:pt x="45" y="58"/>
                  </a:lnTo>
                  <a:lnTo>
                    <a:pt x="0" y="364"/>
                  </a:lnTo>
                  <a:lnTo>
                    <a:pt x="34" y="438"/>
                  </a:lnTo>
                  <a:lnTo>
                    <a:pt x="71" y="351"/>
                  </a:lnTo>
                  <a:lnTo>
                    <a:pt x="58" y="58"/>
                  </a:lnTo>
                  <a:lnTo>
                    <a:pt x="79" y="29"/>
                  </a:lnTo>
                  <a:lnTo>
                    <a:pt x="66" y="0"/>
                  </a:lnTo>
                  <a:lnTo>
                    <a:pt x="29" y="8"/>
                  </a:lnTo>
                  <a:close/>
                </a:path>
              </a:pathLst>
            </a:custGeom>
            <a:solidFill>
              <a:srgbClr val="CC7C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 name="Freeform 18"/>
            <p:cNvSpPr>
              <a:spLocks/>
            </p:cNvSpPr>
            <p:nvPr/>
          </p:nvSpPr>
          <p:spPr bwMode="auto">
            <a:xfrm>
              <a:off x="1067" y="3386"/>
              <a:ext cx="122" cy="289"/>
            </a:xfrm>
            <a:custGeom>
              <a:avLst/>
              <a:gdLst/>
              <a:ahLst/>
              <a:cxnLst>
                <a:cxn ang="0">
                  <a:pos x="150" y="14"/>
                </a:cxn>
                <a:cxn ang="0">
                  <a:pos x="165" y="34"/>
                </a:cxn>
                <a:cxn ang="0">
                  <a:pos x="179" y="54"/>
                </a:cxn>
                <a:cxn ang="0">
                  <a:pos x="190" y="77"/>
                </a:cxn>
                <a:cxn ang="0">
                  <a:pos x="198" y="92"/>
                </a:cxn>
                <a:cxn ang="0">
                  <a:pos x="207" y="111"/>
                </a:cxn>
                <a:cxn ang="0">
                  <a:pos x="200" y="119"/>
                </a:cxn>
                <a:cxn ang="0">
                  <a:pos x="180" y="125"/>
                </a:cxn>
                <a:cxn ang="0">
                  <a:pos x="160" y="131"/>
                </a:cxn>
                <a:cxn ang="0">
                  <a:pos x="143" y="141"/>
                </a:cxn>
                <a:cxn ang="0">
                  <a:pos x="130" y="151"/>
                </a:cxn>
                <a:cxn ang="0">
                  <a:pos x="175" y="176"/>
                </a:cxn>
                <a:cxn ang="0">
                  <a:pos x="189" y="184"/>
                </a:cxn>
                <a:cxn ang="0">
                  <a:pos x="204" y="193"/>
                </a:cxn>
                <a:cxn ang="0">
                  <a:pos x="219" y="199"/>
                </a:cxn>
                <a:cxn ang="0">
                  <a:pos x="207" y="217"/>
                </a:cxn>
                <a:cxn ang="0">
                  <a:pos x="173" y="249"/>
                </a:cxn>
                <a:cxn ang="0">
                  <a:pos x="141" y="289"/>
                </a:cxn>
                <a:cxn ang="0">
                  <a:pos x="112" y="333"/>
                </a:cxn>
                <a:cxn ang="0">
                  <a:pos x="85" y="381"/>
                </a:cxn>
                <a:cxn ang="0">
                  <a:pos x="61" y="430"/>
                </a:cxn>
                <a:cxn ang="0">
                  <a:pos x="39" y="479"/>
                </a:cxn>
                <a:cxn ang="0">
                  <a:pos x="20" y="527"/>
                </a:cxn>
                <a:cxn ang="0">
                  <a:pos x="0" y="575"/>
                </a:cxn>
                <a:cxn ang="0">
                  <a:pos x="18" y="552"/>
                </a:cxn>
                <a:cxn ang="0">
                  <a:pos x="37" y="507"/>
                </a:cxn>
                <a:cxn ang="0">
                  <a:pos x="58" y="459"/>
                </a:cxn>
                <a:cxn ang="0">
                  <a:pos x="81" y="409"/>
                </a:cxn>
                <a:cxn ang="0">
                  <a:pos x="106" y="360"/>
                </a:cxn>
                <a:cxn ang="0">
                  <a:pos x="135" y="313"/>
                </a:cxn>
                <a:cxn ang="0">
                  <a:pos x="166" y="270"/>
                </a:cxn>
                <a:cxn ang="0">
                  <a:pos x="199" y="234"/>
                </a:cxn>
                <a:cxn ang="0">
                  <a:pos x="236" y="205"/>
                </a:cxn>
                <a:cxn ang="0">
                  <a:pos x="235" y="198"/>
                </a:cxn>
                <a:cxn ang="0">
                  <a:pos x="219" y="191"/>
                </a:cxn>
                <a:cxn ang="0">
                  <a:pos x="204" y="183"/>
                </a:cxn>
                <a:cxn ang="0">
                  <a:pos x="188" y="174"/>
                </a:cxn>
                <a:cxn ang="0">
                  <a:pos x="173" y="165"/>
                </a:cxn>
                <a:cxn ang="0">
                  <a:pos x="162" y="159"/>
                </a:cxn>
                <a:cxn ang="0">
                  <a:pos x="146" y="150"/>
                </a:cxn>
                <a:cxn ang="0">
                  <a:pos x="162" y="141"/>
                </a:cxn>
                <a:cxn ang="0">
                  <a:pos x="180" y="134"/>
                </a:cxn>
                <a:cxn ang="0">
                  <a:pos x="198" y="128"/>
                </a:cxn>
                <a:cxn ang="0">
                  <a:pos x="218" y="125"/>
                </a:cxn>
                <a:cxn ang="0">
                  <a:pos x="204" y="85"/>
                </a:cxn>
                <a:cxn ang="0">
                  <a:pos x="191" y="62"/>
                </a:cxn>
                <a:cxn ang="0">
                  <a:pos x="179" y="39"/>
                </a:cxn>
                <a:cxn ang="0">
                  <a:pos x="164" y="17"/>
                </a:cxn>
                <a:cxn ang="0">
                  <a:pos x="146" y="0"/>
                </a:cxn>
              </a:cxnLst>
              <a:rect l="0" t="0" r="r" b="b"/>
              <a:pathLst>
                <a:path w="243" h="577">
                  <a:moveTo>
                    <a:pt x="141" y="6"/>
                  </a:moveTo>
                  <a:lnTo>
                    <a:pt x="150" y="14"/>
                  </a:lnTo>
                  <a:lnTo>
                    <a:pt x="158" y="23"/>
                  </a:lnTo>
                  <a:lnTo>
                    <a:pt x="165" y="34"/>
                  </a:lnTo>
                  <a:lnTo>
                    <a:pt x="172" y="44"/>
                  </a:lnTo>
                  <a:lnTo>
                    <a:pt x="179" y="54"/>
                  </a:lnTo>
                  <a:lnTo>
                    <a:pt x="184" y="66"/>
                  </a:lnTo>
                  <a:lnTo>
                    <a:pt x="190" y="77"/>
                  </a:lnTo>
                  <a:lnTo>
                    <a:pt x="196" y="89"/>
                  </a:lnTo>
                  <a:lnTo>
                    <a:pt x="198" y="92"/>
                  </a:lnTo>
                  <a:lnTo>
                    <a:pt x="202" y="100"/>
                  </a:lnTo>
                  <a:lnTo>
                    <a:pt x="207" y="111"/>
                  </a:lnTo>
                  <a:lnTo>
                    <a:pt x="211" y="118"/>
                  </a:lnTo>
                  <a:lnTo>
                    <a:pt x="200" y="119"/>
                  </a:lnTo>
                  <a:lnTo>
                    <a:pt x="190" y="121"/>
                  </a:lnTo>
                  <a:lnTo>
                    <a:pt x="180" y="125"/>
                  </a:lnTo>
                  <a:lnTo>
                    <a:pt x="169" y="128"/>
                  </a:lnTo>
                  <a:lnTo>
                    <a:pt x="160" y="131"/>
                  </a:lnTo>
                  <a:lnTo>
                    <a:pt x="151" y="136"/>
                  </a:lnTo>
                  <a:lnTo>
                    <a:pt x="143" y="141"/>
                  </a:lnTo>
                  <a:lnTo>
                    <a:pt x="135" y="146"/>
                  </a:lnTo>
                  <a:lnTo>
                    <a:pt x="130" y="151"/>
                  </a:lnTo>
                  <a:lnTo>
                    <a:pt x="168" y="173"/>
                  </a:lnTo>
                  <a:lnTo>
                    <a:pt x="175" y="176"/>
                  </a:lnTo>
                  <a:lnTo>
                    <a:pt x="182" y="181"/>
                  </a:lnTo>
                  <a:lnTo>
                    <a:pt x="189" y="184"/>
                  </a:lnTo>
                  <a:lnTo>
                    <a:pt x="197" y="188"/>
                  </a:lnTo>
                  <a:lnTo>
                    <a:pt x="204" y="193"/>
                  </a:lnTo>
                  <a:lnTo>
                    <a:pt x="211" y="196"/>
                  </a:lnTo>
                  <a:lnTo>
                    <a:pt x="219" y="199"/>
                  </a:lnTo>
                  <a:lnTo>
                    <a:pt x="226" y="203"/>
                  </a:lnTo>
                  <a:lnTo>
                    <a:pt x="207" y="217"/>
                  </a:lnTo>
                  <a:lnTo>
                    <a:pt x="189" y="232"/>
                  </a:lnTo>
                  <a:lnTo>
                    <a:pt x="173" y="249"/>
                  </a:lnTo>
                  <a:lnTo>
                    <a:pt x="157" y="269"/>
                  </a:lnTo>
                  <a:lnTo>
                    <a:pt x="141" y="289"/>
                  </a:lnTo>
                  <a:lnTo>
                    <a:pt x="126" y="311"/>
                  </a:lnTo>
                  <a:lnTo>
                    <a:pt x="112" y="333"/>
                  </a:lnTo>
                  <a:lnTo>
                    <a:pt x="98" y="357"/>
                  </a:lnTo>
                  <a:lnTo>
                    <a:pt x="85" y="381"/>
                  </a:lnTo>
                  <a:lnTo>
                    <a:pt x="73" y="406"/>
                  </a:lnTo>
                  <a:lnTo>
                    <a:pt x="61" y="430"/>
                  </a:lnTo>
                  <a:lnTo>
                    <a:pt x="51" y="455"/>
                  </a:lnTo>
                  <a:lnTo>
                    <a:pt x="39" y="479"/>
                  </a:lnTo>
                  <a:lnTo>
                    <a:pt x="29" y="504"/>
                  </a:lnTo>
                  <a:lnTo>
                    <a:pt x="20" y="527"/>
                  </a:lnTo>
                  <a:lnTo>
                    <a:pt x="10" y="550"/>
                  </a:lnTo>
                  <a:lnTo>
                    <a:pt x="0" y="575"/>
                  </a:lnTo>
                  <a:lnTo>
                    <a:pt x="8" y="577"/>
                  </a:lnTo>
                  <a:lnTo>
                    <a:pt x="18" y="552"/>
                  </a:lnTo>
                  <a:lnTo>
                    <a:pt x="28" y="530"/>
                  </a:lnTo>
                  <a:lnTo>
                    <a:pt x="37" y="507"/>
                  </a:lnTo>
                  <a:lnTo>
                    <a:pt x="47" y="484"/>
                  </a:lnTo>
                  <a:lnTo>
                    <a:pt x="58" y="459"/>
                  </a:lnTo>
                  <a:lnTo>
                    <a:pt x="69" y="434"/>
                  </a:lnTo>
                  <a:lnTo>
                    <a:pt x="81" y="409"/>
                  </a:lnTo>
                  <a:lnTo>
                    <a:pt x="93" y="385"/>
                  </a:lnTo>
                  <a:lnTo>
                    <a:pt x="106" y="360"/>
                  </a:lnTo>
                  <a:lnTo>
                    <a:pt x="120" y="336"/>
                  </a:lnTo>
                  <a:lnTo>
                    <a:pt x="135" y="313"/>
                  </a:lnTo>
                  <a:lnTo>
                    <a:pt x="150" y="290"/>
                  </a:lnTo>
                  <a:lnTo>
                    <a:pt x="166" y="270"/>
                  </a:lnTo>
                  <a:lnTo>
                    <a:pt x="182" y="251"/>
                  </a:lnTo>
                  <a:lnTo>
                    <a:pt x="199" y="234"/>
                  </a:lnTo>
                  <a:lnTo>
                    <a:pt x="218" y="218"/>
                  </a:lnTo>
                  <a:lnTo>
                    <a:pt x="236" y="205"/>
                  </a:lnTo>
                  <a:lnTo>
                    <a:pt x="243" y="201"/>
                  </a:lnTo>
                  <a:lnTo>
                    <a:pt x="235" y="198"/>
                  </a:lnTo>
                  <a:lnTo>
                    <a:pt x="227" y="195"/>
                  </a:lnTo>
                  <a:lnTo>
                    <a:pt x="219" y="191"/>
                  </a:lnTo>
                  <a:lnTo>
                    <a:pt x="211" y="187"/>
                  </a:lnTo>
                  <a:lnTo>
                    <a:pt x="204" y="183"/>
                  </a:lnTo>
                  <a:lnTo>
                    <a:pt x="196" y="179"/>
                  </a:lnTo>
                  <a:lnTo>
                    <a:pt x="188" y="174"/>
                  </a:lnTo>
                  <a:lnTo>
                    <a:pt x="181" y="169"/>
                  </a:lnTo>
                  <a:lnTo>
                    <a:pt x="173" y="165"/>
                  </a:lnTo>
                  <a:lnTo>
                    <a:pt x="169" y="164"/>
                  </a:lnTo>
                  <a:lnTo>
                    <a:pt x="162" y="159"/>
                  </a:lnTo>
                  <a:lnTo>
                    <a:pt x="154" y="154"/>
                  </a:lnTo>
                  <a:lnTo>
                    <a:pt x="146" y="150"/>
                  </a:lnTo>
                  <a:lnTo>
                    <a:pt x="154" y="145"/>
                  </a:lnTo>
                  <a:lnTo>
                    <a:pt x="162" y="141"/>
                  </a:lnTo>
                  <a:lnTo>
                    <a:pt x="170" y="137"/>
                  </a:lnTo>
                  <a:lnTo>
                    <a:pt x="180" y="134"/>
                  </a:lnTo>
                  <a:lnTo>
                    <a:pt x="189" y="130"/>
                  </a:lnTo>
                  <a:lnTo>
                    <a:pt x="198" y="128"/>
                  </a:lnTo>
                  <a:lnTo>
                    <a:pt x="207" y="126"/>
                  </a:lnTo>
                  <a:lnTo>
                    <a:pt x="218" y="125"/>
                  </a:lnTo>
                  <a:lnTo>
                    <a:pt x="223" y="123"/>
                  </a:lnTo>
                  <a:lnTo>
                    <a:pt x="204" y="85"/>
                  </a:lnTo>
                  <a:lnTo>
                    <a:pt x="198" y="74"/>
                  </a:lnTo>
                  <a:lnTo>
                    <a:pt x="191" y="62"/>
                  </a:lnTo>
                  <a:lnTo>
                    <a:pt x="185" y="50"/>
                  </a:lnTo>
                  <a:lnTo>
                    <a:pt x="179" y="39"/>
                  </a:lnTo>
                  <a:lnTo>
                    <a:pt x="172" y="28"/>
                  </a:lnTo>
                  <a:lnTo>
                    <a:pt x="164" y="17"/>
                  </a:lnTo>
                  <a:lnTo>
                    <a:pt x="156" y="8"/>
                  </a:lnTo>
                  <a:lnTo>
                    <a:pt x="146" y="0"/>
                  </a:lnTo>
                  <a:lnTo>
                    <a:pt x="14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 name="Freeform 19"/>
            <p:cNvSpPr>
              <a:spLocks/>
            </p:cNvSpPr>
            <p:nvPr/>
          </p:nvSpPr>
          <p:spPr bwMode="auto">
            <a:xfrm>
              <a:off x="956" y="3398"/>
              <a:ext cx="40" cy="47"/>
            </a:xfrm>
            <a:custGeom>
              <a:avLst/>
              <a:gdLst/>
              <a:ahLst/>
              <a:cxnLst>
                <a:cxn ang="0">
                  <a:pos x="0" y="92"/>
                </a:cxn>
                <a:cxn ang="0">
                  <a:pos x="8" y="95"/>
                </a:cxn>
                <a:cxn ang="0">
                  <a:pos x="13" y="79"/>
                </a:cxn>
                <a:cxn ang="0">
                  <a:pos x="21" y="64"/>
                </a:cxn>
                <a:cxn ang="0">
                  <a:pos x="30" y="50"/>
                </a:cxn>
                <a:cxn ang="0">
                  <a:pos x="39" y="38"/>
                </a:cxn>
                <a:cxn ang="0">
                  <a:pos x="49" y="28"/>
                </a:cxn>
                <a:cxn ang="0">
                  <a:pos x="61" y="20"/>
                </a:cxn>
                <a:cxn ang="0">
                  <a:pos x="70" y="13"/>
                </a:cxn>
                <a:cxn ang="0">
                  <a:pos x="79" y="7"/>
                </a:cxn>
                <a:cxn ang="0">
                  <a:pos x="76" y="0"/>
                </a:cxn>
                <a:cxn ang="0">
                  <a:pos x="67" y="6"/>
                </a:cxn>
                <a:cxn ang="0">
                  <a:pos x="55" y="13"/>
                </a:cxn>
                <a:cxn ang="0">
                  <a:pos x="45" y="22"/>
                </a:cxn>
                <a:cxn ang="0">
                  <a:pos x="33" y="33"/>
                </a:cxn>
                <a:cxn ang="0">
                  <a:pos x="23" y="45"/>
                </a:cxn>
                <a:cxn ang="0">
                  <a:pos x="14" y="59"/>
                </a:cxn>
                <a:cxn ang="0">
                  <a:pos x="6" y="75"/>
                </a:cxn>
                <a:cxn ang="0">
                  <a:pos x="0" y="92"/>
                </a:cxn>
              </a:cxnLst>
              <a:rect l="0" t="0" r="r" b="b"/>
              <a:pathLst>
                <a:path w="79" h="95">
                  <a:moveTo>
                    <a:pt x="0" y="92"/>
                  </a:moveTo>
                  <a:lnTo>
                    <a:pt x="8" y="95"/>
                  </a:lnTo>
                  <a:lnTo>
                    <a:pt x="13" y="79"/>
                  </a:lnTo>
                  <a:lnTo>
                    <a:pt x="21" y="64"/>
                  </a:lnTo>
                  <a:lnTo>
                    <a:pt x="30" y="50"/>
                  </a:lnTo>
                  <a:lnTo>
                    <a:pt x="39" y="38"/>
                  </a:lnTo>
                  <a:lnTo>
                    <a:pt x="49" y="28"/>
                  </a:lnTo>
                  <a:lnTo>
                    <a:pt x="61" y="20"/>
                  </a:lnTo>
                  <a:lnTo>
                    <a:pt x="70" y="13"/>
                  </a:lnTo>
                  <a:lnTo>
                    <a:pt x="79" y="7"/>
                  </a:lnTo>
                  <a:lnTo>
                    <a:pt x="76" y="0"/>
                  </a:lnTo>
                  <a:lnTo>
                    <a:pt x="67" y="6"/>
                  </a:lnTo>
                  <a:lnTo>
                    <a:pt x="55" y="13"/>
                  </a:lnTo>
                  <a:lnTo>
                    <a:pt x="45" y="22"/>
                  </a:lnTo>
                  <a:lnTo>
                    <a:pt x="33" y="33"/>
                  </a:lnTo>
                  <a:lnTo>
                    <a:pt x="23" y="45"/>
                  </a:lnTo>
                  <a:lnTo>
                    <a:pt x="14" y="59"/>
                  </a:lnTo>
                  <a:lnTo>
                    <a:pt x="6" y="75"/>
                  </a:lnTo>
                  <a:lnTo>
                    <a:pt x="0" y="9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 name="Freeform 20"/>
            <p:cNvSpPr>
              <a:spLocks/>
            </p:cNvSpPr>
            <p:nvPr/>
          </p:nvSpPr>
          <p:spPr bwMode="auto">
            <a:xfrm>
              <a:off x="951" y="3447"/>
              <a:ext cx="95" cy="223"/>
            </a:xfrm>
            <a:custGeom>
              <a:avLst/>
              <a:gdLst/>
              <a:ahLst/>
              <a:cxnLst>
                <a:cxn ang="0">
                  <a:pos x="45" y="12"/>
                </a:cxn>
                <a:cxn ang="0">
                  <a:pos x="59" y="23"/>
                </a:cxn>
                <a:cxn ang="0">
                  <a:pos x="67" y="30"/>
                </a:cxn>
                <a:cxn ang="0">
                  <a:pos x="76" y="38"/>
                </a:cxn>
                <a:cxn ang="0">
                  <a:pos x="75" y="45"/>
                </a:cxn>
                <a:cxn ang="0">
                  <a:pos x="52" y="57"/>
                </a:cxn>
                <a:cxn ang="0">
                  <a:pos x="23" y="69"/>
                </a:cxn>
                <a:cxn ang="0">
                  <a:pos x="4" y="80"/>
                </a:cxn>
                <a:cxn ang="0">
                  <a:pos x="4" y="84"/>
                </a:cxn>
                <a:cxn ang="0">
                  <a:pos x="37" y="135"/>
                </a:cxn>
                <a:cxn ang="0">
                  <a:pos x="66" y="189"/>
                </a:cxn>
                <a:cxn ang="0">
                  <a:pos x="94" y="246"/>
                </a:cxn>
                <a:cxn ang="0">
                  <a:pos x="120" y="305"/>
                </a:cxn>
                <a:cxn ang="0">
                  <a:pos x="135" y="340"/>
                </a:cxn>
                <a:cxn ang="0">
                  <a:pos x="151" y="375"/>
                </a:cxn>
                <a:cxn ang="0">
                  <a:pos x="167" y="410"/>
                </a:cxn>
                <a:cxn ang="0">
                  <a:pos x="185" y="446"/>
                </a:cxn>
                <a:cxn ang="0">
                  <a:pos x="182" y="424"/>
                </a:cxn>
                <a:cxn ang="0">
                  <a:pos x="166" y="388"/>
                </a:cxn>
                <a:cxn ang="0">
                  <a:pos x="150" y="354"/>
                </a:cxn>
                <a:cxn ang="0">
                  <a:pos x="134" y="319"/>
                </a:cxn>
                <a:cxn ang="0">
                  <a:pos x="114" y="273"/>
                </a:cxn>
                <a:cxn ang="0">
                  <a:pos x="88" y="216"/>
                </a:cxn>
                <a:cxn ang="0">
                  <a:pos x="60" y="160"/>
                </a:cxn>
                <a:cxn ang="0">
                  <a:pos x="30" y="109"/>
                </a:cxn>
                <a:cxn ang="0">
                  <a:pos x="19" y="81"/>
                </a:cxn>
                <a:cxn ang="0">
                  <a:pos x="42" y="69"/>
                </a:cxn>
                <a:cxn ang="0">
                  <a:pos x="72" y="56"/>
                </a:cxn>
                <a:cxn ang="0">
                  <a:pos x="93" y="45"/>
                </a:cxn>
                <a:cxn ang="0">
                  <a:pos x="91" y="39"/>
                </a:cxn>
                <a:cxn ang="0">
                  <a:pos x="64" y="16"/>
                </a:cxn>
                <a:cxn ang="0">
                  <a:pos x="49" y="5"/>
                </a:cxn>
                <a:cxn ang="0">
                  <a:pos x="38" y="7"/>
                </a:cxn>
              </a:cxnLst>
              <a:rect l="0" t="0" r="r" b="b"/>
              <a:pathLst>
                <a:path w="192" h="446">
                  <a:moveTo>
                    <a:pt x="38" y="7"/>
                  </a:moveTo>
                  <a:lnTo>
                    <a:pt x="45" y="12"/>
                  </a:lnTo>
                  <a:lnTo>
                    <a:pt x="52" y="16"/>
                  </a:lnTo>
                  <a:lnTo>
                    <a:pt x="59" y="23"/>
                  </a:lnTo>
                  <a:lnTo>
                    <a:pt x="66" y="29"/>
                  </a:lnTo>
                  <a:lnTo>
                    <a:pt x="67" y="30"/>
                  </a:lnTo>
                  <a:lnTo>
                    <a:pt x="72" y="34"/>
                  </a:lnTo>
                  <a:lnTo>
                    <a:pt x="76" y="38"/>
                  </a:lnTo>
                  <a:lnTo>
                    <a:pt x="81" y="42"/>
                  </a:lnTo>
                  <a:lnTo>
                    <a:pt x="75" y="45"/>
                  </a:lnTo>
                  <a:lnTo>
                    <a:pt x="65" y="50"/>
                  </a:lnTo>
                  <a:lnTo>
                    <a:pt x="52" y="57"/>
                  </a:lnTo>
                  <a:lnTo>
                    <a:pt x="37" y="62"/>
                  </a:lnTo>
                  <a:lnTo>
                    <a:pt x="23" y="69"/>
                  </a:lnTo>
                  <a:lnTo>
                    <a:pt x="12" y="75"/>
                  </a:lnTo>
                  <a:lnTo>
                    <a:pt x="4" y="80"/>
                  </a:lnTo>
                  <a:lnTo>
                    <a:pt x="0" y="81"/>
                  </a:lnTo>
                  <a:lnTo>
                    <a:pt x="4" y="84"/>
                  </a:lnTo>
                  <a:lnTo>
                    <a:pt x="21" y="110"/>
                  </a:lnTo>
                  <a:lnTo>
                    <a:pt x="37" y="135"/>
                  </a:lnTo>
                  <a:lnTo>
                    <a:pt x="52" y="162"/>
                  </a:lnTo>
                  <a:lnTo>
                    <a:pt x="66" y="189"/>
                  </a:lnTo>
                  <a:lnTo>
                    <a:pt x="80" y="218"/>
                  </a:lnTo>
                  <a:lnTo>
                    <a:pt x="94" y="246"/>
                  </a:lnTo>
                  <a:lnTo>
                    <a:pt x="106" y="276"/>
                  </a:lnTo>
                  <a:lnTo>
                    <a:pt x="120" y="305"/>
                  </a:lnTo>
                  <a:lnTo>
                    <a:pt x="127" y="323"/>
                  </a:lnTo>
                  <a:lnTo>
                    <a:pt x="135" y="340"/>
                  </a:lnTo>
                  <a:lnTo>
                    <a:pt x="143" y="357"/>
                  </a:lnTo>
                  <a:lnTo>
                    <a:pt x="151" y="375"/>
                  </a:lnTo>
                  <a:lnTo>
                    <a:pt x="159" y="392"/>
                  </a:lnTo>
                  <a:lnTo>
                    <a:pt x="167" y="410"/>
                  </a:lnTo>
                  <a:lnTo>
                    <a:pt x="175" y="428"/>
                  </a:lnTo>
                  <a:lnTo>
                    <a:pt x="185" y="446"/>
                  </a:lnTo>
                  <a:lnTo>
                    <a:pt x="192" y="443"/>
                  </a:lnTo>
                  <a:lnTo>
                    <a:pt x="182" y="424"/>
                  </a:lnTo>
                  <a:lnTo>
                    <a:pt x="174" y="407"/>
                  </a:lnTo>
                  <a:lnTo>
                    <a:pt x="166" y="388"/>
                  </a:lnTo>
                  <a:lnTo>
                    <a:pt x="158" y="371"/>
                  </a:lnTo>
                  <a:lnTo>
                    <a:pt x="150" y="354"/>
                  </a:lnTo>
                  <a:lnTo>
                    <a:pt x="142" y="337"/>
                  </a:lnTo>
                  <a:lnTo>
                    <a:pt x="134" y="319"/>
                  </a:lnTo>
                  <a:lnTo>
                    <a:pt x="127" y="302"/>
                  </a:lnTo>
                  <a:lnTo>
                    <a:pt x="114" y="273"/>
                  </a:lnTo>
                  <a:lnTo>
                    <a:pt x="102" y="244"/>
                  </a:lnTo>
                  <a:lnTo>
                    <a:pt x="88" y="216"/>
                  </a:lnTo>
                  <a:lnTo>
                    <a:pt x="75" y="188"/>
                  </a:lnTo>
                  <a:lnTo>
                    <a:pt x="60" y="160"/>
                  </a:lnTo>
                  <a:lnTo>
                    <a:pt x="46" y="134"/>
                  </a:lnTo>
                  <a:lnTo>
                    <a:pt x="30" y="109"/>
                  </a:lnTo>
                  <a:lnTo>
                    <a:pt x="13" y="83"/>
                  </a:lnTo>
                  <a:lnTo>
                    <a:pt x="19" y="81"/>
                  </a:lnTo>
                  <a:lnTo>
                    <a:pt x="28" y="76"/>
                  </a:lnTo>
                  <a:lnTo>
                    <a:pt x="42" y="69"/>
                  </a:lnTo>
                  <a:lnTo>
                    <a:pt x="57" y="62"/>
                  </a:lnTo>
                  <a:lnTo>
                    <a:pt x="72" y="56"/>
                  </a:lnTo>
                  <a:lnTo>
                    <a:pt x="83" y="50"/>
                  </a:lnTo>
                  <a:lnTo>
                    <a:pt x="93" y="45"/>
                  </a:lnTo>
                  <a:lnTo>
                    <a:pt x="96" y="44"/>
                  </a:lnTo>
                  <a:lnTo>
                    <a:pt x="91" y="39"/>
                  </a:lnTo>
                  <a:lnTo>
                    <a:pt x="72" y="23"/>
                  </a:lnTo>
                  <a:lnTo>
                    <a:pt x="64" y="16"/>
                  </a:lnTo>
                  <a:lnTo>
                    <a:pt x="57" y="9"/>
                  </a:lnTo>
                  <a:lnTo>
                    <a:pt x="49" y="5"/>
                  </a:lnTo>
                  <a:lnTo>
                    <a:pt x="42" y="0"/>
                  </a:lnTo>
                  <a:lnTo>
                    <a:pt x="3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 name="Freeform 21"/>
            <p:cNvSpPr>
              <a:spLocks/>
            </p:cNvSpPr>
            <p:nvPr/>
          </p:nvSpPr>
          <p:spPr bwMode="auto">
            <a:xfrm>
              <a:off x="1195" y="3436"/>
              <a:ext cx="71" cy="284"/>
            </a:xfrm>
            <a:custGeom>
              <a:avLst/>
              <a:gdLst/>
              <a:ahLst/>
              <a:cxnLst>
                <a:cxn ang="0">
                  <a:pos x="68" y="353"/>
                </a:cxn>
                <a:cxn ang="0">
                  <a:pos x="81" y="388"/>
                </a:cxn>
                <a:cxn ang="0">
                  <a:pos x="93" y="425"/>
                </a:cxn>
                <a:cxn ang="0">
                  <a:pos x="105" y="461"/>
                </a:cxn>
                <a:cxn ang="0">
                  <a:pos x="115" y="494"/>
                </a:cxn>
                <a:cxn ang="0">
                  <a:pos x="122" y="523"/>
                </a:cxn>
                <a:cxn ang="0">
                  <a:pos x="129" y="547"/>
                </a:cxn>
                <a:cxn ang="0">
                  <a:pos x="132" y="562"/>
                </a:cxn>
                <a:cxn ang="0">
                  <a:pos x="133" y="568"/>
                </a:cxn>
                <a:cxn ang="0">
                  <a:pos x="141" y="567"/>
                </a:cxn>
                <a:cxn ang="0">
                  <a:pos x="140" y="561"/>
                </a:cxn>
                <a:cxn ang="0">
                  <a:pos x="137" y="545"/>
                </a:cxn>
                <a:cxn ang="0">
                  <a:pos x="130" y="522"/>
                </a:cxn>
                <a:cxn ang="0">
                  <a:pos x="122" y="492"/>
                </a:cxn>
                <a:cxn ang="0">
                  <a:pos x="113" y="459"/>
                </a:cxn>
                <a:cxn ang="0">
                  <a:pos x="101" y="423"/>
                </a:cxn>
                <a:cxn ang="0">
                  <a:pos x="88" y="385"/>
                </a:cxn>
                <a:cxn ang="0">
                  <a:pos x="75" y="349"/>
                </a:cxn>
                <a:cxn ang="0">
                  <a:pos x="61" y="308"/>
                </a:cxn>
                <a:cxn ang="0">
                  <a:pos x="49" y="256"/>
                </a:cxn>
                <a:cxn ang="0">
                  <a:pos x="38" y="199"/>
                </a:cxn>
                <a:cxn ang="0">
                  <a:pos x="29" y="142"/>
                </a:cxn>
                <a:cxn ang="0">
                  <a:pos x="20" y="88"/>
                </a:cxn>
                <a:cxn ang="0">
                  <a:pos x="14" y="43"/>
                </a:cxn>
                <a:cxn ang="0">
                  <a:pos x="10" y="13"/>
                </a:cxn>
                <a:cxn ang="0">
                  <a:pos x="9" y="0"/>
                </a:cxn>
                <a:cxn ang="0">
                  <a:pos x="0" y="1"/>
                </a:cxn>
                <a:cxn ang="0">
                  <a:pos x="1" y="13"/>
                </a:cxn>
                <a:cxn ang="0">
                  <a:pos x="5" y="44"/>
                </a:cxn>
                <a:cxn ang="0">
                  <a:pos x="11" y="89"/>
                </a:cxn>
                <a:cxn ang="0">
                  <a:pos x="20" y="143"/>
                </a:cxn>
                <a:cxn ang="0">
                  <a:pos x="30" y="201"/>
                </a:cxn>
                <a:cxn ang="0">
                  <a:pos x="41" y="258"/>
                </a:cxn>
                <a:cxn ang="0">
                  <a:pos x="54" y="311"/>
                </a:cxn>
                <a:cxn ang="0">
                  <a:pos x="68" y="353"/>
                </a:cxn>
              </a:cxnLst>
              <a:rect l="0" t="0" r="r" b="b"/>
              <a:pathLst>
                <a:path w="141" h="568">
                  <a:moveTo>
                    <a:pt x="68" y="353"/>
                  </a:moveTo>
                  <a:lnTo>
                    <a:pt x="81" y="388"/>
                  </a:lnTo>
                  <a:lnTo>
                    <a:pt x="93" y="425"/>
                  </a:lnTo>
                  <a:lnTo>
                    <a:pt x="105" y="461"/>
                  </a:lnTo>
                  <a:lnTo>
                    <a:pt x="115" y="494"/>
                  </a:lnTo>
                  <a:lnTo>
                    <a:pt x="122" y="523"/>
                  </a:lnTo>
                  <a:lnTo>
                    <a:pt x="129" y="547"/>
                  </a:lnTo>
                  <a:lnTo>
                    <a:pt x="132" y="562"/>
                  </a:lnTo>
                  <a:lnTo>
                    <a:pt x="133" y="568"/>
                  </a:lnTo>
                  <a:lnTo>
                    <a:pt x="141" y="567"/>
                  </a:lnTo>
                  <a:lnTo>
                    <a:pt x="140" y="561"/>
                  </a:lnTo>
                  <a:lnTo>
                    <a:pt x="137" y="545"/>
                  </a:lnTo>
                  <a:lnTo>
                    <a:pt x="130" y="522"/>
                  </a:lnTo>
                  <a:lnTo>
                    <a:pt x="122" y="492"/>
                  </a:lnTo>
                  <a:lnTo>
                    <a:pt x="113" y="459"/>
                  </a:lnTo>
                  <a:lnTo>
                    <a:pt x="101" y="423"/>
                  </a:lnTo>
                  <a:lnTo>
                    <a:pt x="88" y="385"/>
                  </a:lnTo>
                  <a:lnTo>
                    <a:pt x="75" y="349"/>
                  </a:lnTo>
                  <a:lnTo>
                    <a:pt x="61" y="308"/>
                  </a:lnTo>
                  <a:lnTo>
                    <a:pt x="49" y="256"/>
                  </a:lnTo>
                  <a:lnTo>
                    <a:pt x="38" y="199"/>
                  </a:lnTo>
                  <a:lnTo>
                    <a:pt x="29" y="142"/>
                  </a:lnTo>
                  <a:lnTo>
                    <a:pt x="20" y="88"/>
                  </a:lnTo>
                  <a:lnTo>
                    <a:pt x="14" y="43"/>
                  </a:lnTo>
                  <a:lnTo>
                    <a:pt x="10" y="13"/>
                  </a:lnTo>
                  <a:lnTo>
                    <a:pt x="9" y="0"/>
                  </a:lnTo>
                  <a:lnTo>
                    <a:pt x="0" y="1"/>
                  </a:lnTo>
                  <a:lnTo>
                    <a:pt x="1" y="13"/>
                  </a:lnTo>
                  <a:lnTo>
                    <a:pt x="5" y="44"/>
                  </a:lnTo>
                  <a:lnTo>
                    <a:pt x="11" y="89"/>
                  </a:lnTo>
                  <a:lnTo>
                    <a:pt x="20" y="143"/>
                  </a:lnTo>
                  <a:lnTo>
                    <a:pt x="30" y="201"/>
                  </a:lnTo>
                  <a:lnTo>
                    <a:pt x="41" y="258"/>
                  </a:lnTo>
                  <a:lnTo>
                    <a:pt x="54" y="311"/>
                  </a:lnTo>
                  <a:lnTo>
                    <a:pt x="68" y="35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 name="Freeform 22"/>
            <p:cNvSpPr>
              <a:spLocks/>
            </p:cNvSpPr>
            <p:nvPr/>
          </p:nvSpPr>
          <p:spPr bwMode="auto">
            <a:xfrm>
              <a:off x="524" y="3793"/>
              <a:ext cx="651" cy="295"/>
            </a:xfrm>
            <a:custGeom>
              <a:avLst/>
              <a:gdLst/>
              <a:ahLst/>
              <a:cxnLst>
                <a:cxn ang="0">
                  <a:pos x="0" y="9"/>
                </a:cxn>
                <a:cxn ang="0">
                  <a:pos x="0" y="150"/>
                </a:cxn>
                <a:cxn ang="0">
                  <a:pos x="48" y="194"/>
                </a:cxn>
                <a:cxn ang="0">
                  <a:pos x="151" y="487"/>
                </a:cxn>
                <a:cxn ang="0">
                  <a:pos x="234" y="506"/>
                </a:cxn>
                <a:cxn ang="0">
                  <a:pos x="259" y="589"/>
                </a:cxn>
                <a:cxn ang="0">
                  <a:pos x="1238" y="589"/>
                </a:cxn>
                <a:cxn ang="0">
                  <a:pos x="1253" y="262"/>
                </a:cxn>
                <a:cxn ang="0">
                  <a:pos x="1301" y="209"/>
                </a:cxn>
                <a:cxn ang="0">
                  <a:pos x="1292" y="111"/>
                </a:cxn>
                <a:cxn ang="0">
                  <a:pos x="843" y="0"/>
                </a:cxn>
                <a:cxn ang="0">
                  <a:pos x="0" y="9"/>
                </a:cxn>
              </a:cxnLst>
              <a:rect l="0" t="0" r="r" b="b"/>
              <a:pathLst>
                <a:path w="1301" h="589">
                  <a:moveTo>
                    <a:pt x="0" y="9"/>
                  </a:moveTo>
                  <a:lnTo>
                    <a:pt x="0" y="150"/>
                  </a:lnTo>
                  <a:lnTo>
                    <a:pt x="48" y="194"/>
                  </a:lnTo>
                  <a:lnTo>
                    <a:pt x="151" y="487"/>
                  </a:lnTo>
                  <a:lnTo>
                    <a:pt x="234" y="506"/>
                  </a:lnTo>
                  <a:lnTo>
                    <a:pt x="259" y="589"/>
                  </a:lnTo>
                  <a:lnTo>
                    <a:pt x="1238" y="589"/>
                  </a:lnTo>
                  <a:lnTo>
                    <a:pt x="1253" y="262"/>
                  </a:lnTo>
                  <a:lnTo>
                    <a:pt x="1301" y="209"/>
                  </a:lnTo>
                  <a:lnTo>
                    <a:pt x="1292" y="111"/>
                  </a:lnTo>
                  <a:lnTo>
                    <a:pt x="843" y="0"/>
                  </a:lnTo>
                  <a:lnTo>
                    <a:pt x="0" y="9"/>
                  </a:lnTo>
                  <a:close/>
                </a:path>
              </a:pathLst>
            </a:custGeom>
            <a:solidFill>
              <a:srgbClr val="93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 name="Freeform 23"/>
            <p:cNvSpPr>
              <a:spLocks/>
            </p:cNvSpPr>
            <p:nvPr/>
          </p:nvSpPr>
          <p:spPr bwMode="auto">
            <a:xfrm>
              <a:off x="545" y="3807"/>
              <a:ext cx="618" cy="97"/>
            </a:xfrm>
            <a:custGeom>
              <a:avLst/>
              <a:gdLst/>
              <a:ahLst/>
              <a:cxnLst>
                <a:cxn ang="0">
                  <a:pos x="779" y="6"/>
                </a:cxn>
                <a:cxn ang="0">
                  <a:pos x="784" y="7"/>
                </a:cxn>
                <a:cxn ang="0">
                  <a:pos x="818" y="15"/>
                </a:cxn>
                <a:cxn ang="0">
                  <a:pos x="879" y="29"/>
                </a:cxn>
                <a:cxn ang="0">
                  <a:pos x="955" y="46"/>
                </a:cxn>
                <a:cxn ang="0">
                  <a:pos x="1037" y="65"/>
                </a:cxn>
                <a:cxn ang="0">
                  <a:pos x="1114" y="83"/>
                </a:cxn>
                <a:cxn ang="0">
                  <a:pos x="1179" y="97"/>
                </a:cxn>
                <a:cxn ang="0">
                  <a:pos x="1220" y="106"/>
                </a:cxn>
                <a:cxn ang="0">
                  <a:pos x="1229" y="121"/>
                </a:cxn>
                <a:cxn ang="0">
                  <a:pos x="1229" y="172"/>
                </a:cxn>
                <a:cxn ang="0">
                  <a:pos x="1224" y="185"/>
                </a:cxn>
                <a:cxn ang="0">
                  <a:pos x="1187" y="176"/>
                </a:cxn>
                <a:cxn ang="0">
                  <a:pos x="1127" y="162"/>
                </a:cxn>
                <a:cxn ang="0">
                  <a:pos x="1052" y="144"/>
                </a:cxn>
                <a:cxn ang="0">
                  <a:pos x="972" y="124"/>
                </a:cxn>
                <a:cxn ang="0">
                  <a:pos x="898" y="107"/>
                </a:cxn>
                <a:cxn ang="0">
                  <a:pos x="839" y="92"/>
                </a:cxn>
                <a:cxn ang="0">
                  <a:pos x="804" y="84"/>
                </a:cxn>
                <a:cxn ang="0">
                  <a:pos x="797" y="83"/>
                </a:cxn>
                <a:cxn ang="0">
                  <a:pos x="780" y="83"/>
                </a:cxn>
                <a:cxn ang="0">
                  <a:pos x="748" y="83"/>
                </a:cxn>
                <a:cxn ang="0">
                  <a:pos x="703" y="83"/>
                </a:cxn>
                <a:cxn ang="0">
                  <a:pos x="648" y="83"/>
                </a:cxn>
                <a:cxn ang="0">
                  <a:pos x="584" y="83"/>
                </a:cxn>
                <a:cxn ang="0">
                  <a:pos x="515" y="83"/>
                </a:cxn>
                <a:cxn ang="0">
                  <a:pos x="443" y="83"/>
                </a:cxn>
                <a:cxn ang="0">
                  <a:pos x="368" y="83"/>
                </a:cxn>
                <a:cxn ang="0">
                  <a:pos x="295" y="83"/>
                </a:cxn>
                <a:cxn ang="0">
                  <a:pos x="225" y="83"/>
                </a:cxn>
                <a:cxn ang="0">
                  <a:pos x="162" y="83"/>
                </a:cxn>
                <a:cxn ang="0">
                  <a:pos x="105" y="83"/>
                </a:cxn>
                <a:cxn ang="0">
                  <a:pos x="60" y="83"/>
                </a:cxn>
                <a:cxn ang="0">
                  <a:pos x="27" y="83"/>
                </a:cxn>
                <a:cxn ang="0">
                  <a:pos x="8" y="83"/>
                </a:cxn>
                <a:cxn ang="0">
                  <a:pos x="6" y="73"/>
                </a:cxn>
                <a:cxn ang="0">
                  <a:pos x="6" y="41"/>
                </a:cxn>
                <a:cxn ang="0">
                  <a:pos x="0" y="35"/>
                </a:cxn>
                <a:cxn ang="0">
                  <a:pos x="799" y="89"/>
                </a:cxn>
                <a:cxn ang="0">
                  <a:pos x="817" y="93"/>
                </a:cxn>
                <a:cxn ang="0">
                  <a:pos x="866" y="105"/>
                </a:cxn>
                <a:cxn ang="0">
                  <a:pos x="936" y="121"/>
                </a:cxn>
                <a:cxn ang="0">
                  <a:pos x="1015" y="141"/>
                </a:cxn>
                <a:cxn ang="0">
                  <a:pos x="1095" y="160"/>
                </a:cxn>
                <a:cxn ang="0">
                  <a:pos x="1164" y="177"/>
                </a:cxn>
                <a:cxn ang="0">
                  <a:pos x="1213" y="189"/>
                </a:cxn>
                <a:cxn ang="0">
                  <a:pos x="1232" y="194"/>
                </a:cxn>
                <a:cxn ang="0">
                  <a:pos x="1236" y="104"/>
                </a:cxn>
                <a:cxn ang="0">
                  <a:pos x="4" y="0"/>
                </a:cxn>
              </a:cxnLst>
              <a:rect l="0" t="0" r="r" b="b"/>
              <a:pathLst>
                <a:path w="1236" h="195">
                  <a:moveTo>
                    <a:pt x="4" y="6"/>
                  </a:moveTo>
                  <a:lnTo>
                    <a:pt x="779" y="6"/>
                  </a:lnTo>
                  <a:lnTo>
                    <a:pt x="779" y="6"/>
                  </a:lnTo>
                  <a:lnTo>
                    <a:pt x="784" y="7"/>
                  </a:lnTo>
                  <a:lnTo>
                    <a:pt x="797" y="10"/>
                  </a:lnTo>
                  <a:lnTo>
                    <a:pt x="818" y="15"/>
                  </a:lnTo>
                  <a:lnTo>
                    <a:pt x="846" y="21"/>
                  </a:lnTo>
                  <a:lnTo>
                    <a:pt x="879" y="29"/>
                  </a:lnTo>
                  <a:lnTo>
                    <a:pt x="915" y="37"/>
                  </a:lnTo>
                  <a:lnTo>
                    <a:pt x="955" y="46"/>
                  </a:lnTo>
                  <a:lnTo>
                    <a:pt x="995" y="55"/>
                  </a:lnTo>
                  <a:lnTo>
                    <a:pt x="1037" y="65"/>
                  </a:lnTo>
                  <a:lnTo>
                    <a:pt x="1076" y="74"/>
                  </a:lnTo>
                  <a:lnTo>
                    <a:pt x="1114" y="83"/>
                  </a:lnTo>
                  <a:lnTo>
                    <a:pt x="1149" y="90"/>
                  </a:lnTo>
                  <a:lnTo>
                    <a:pt x="1179" y="97"/>
                  </a:lnTo>
                  <a:lnTo>
                    <a:pt x="1203" y="103"/>
                  </a:lnTo>
                  <a:lnTo>
                    <a:pt x="1220" y="106"/>
                  </a:lnTo>
                  <a:lnTo>
                    <a:pt x="1229" y="108"/>
                  </a:lnTo>
                  <a:lnTo>
                    <a:pt x="1229" y="121"/>
                  </a:lnTo>
                  <a:lnTo>
                    <a:pt x="1229" y="146"/>
                  </a:lnTo>
                  <a:lnTo>
                    <a:pt x="1229" y="172"/>
                  </a:lnTo>
                  <a:lnTo>
                    <a:pt x="1229" y="187"/>
                  </a:lnTo>
                  <a:lnTo>
                    <a:pt x="1224" y="185"/>
                  </a:lnTo>
                  <a:lnTo>
                    <a:pt x="1209" y="182"/>
                  </a:lnTo>
                  <a:lnTo>
                    <a:pt x="1187" y="176"/>
                  </a:lnTo>
                  <a:lnTo>
                    <a:pt x="1159" y="170"/>
                  </a:lnTo>
                  <a:lnTo>
                    <a:pt x="1127" y="162"/>
                  </a:lnTo>
                  <a:lnTo>
                    <a:pt x="1090" y="153"/>
                  </a:lnTo>
                  <a:lnTo>
                    <a:pt x="1052" y="144"/>
                  </a:lnTo>
                  <a:lnTo>
                    <a:pt x="1012" y="135"/>
                  </a:lnTo>
                  <a:lnTo>
                    <a:pt x="972" y="124"/>
                  </a:lnTo>
                  <a:lnTo>
                    <a:pt x="933" y="115"/>
                  </a:lnTo>
                  <a:lnTo>
                    <a:pt x="898" y="107"/>
                  </a:lnTo>
                  <a:lnTo>
                    <a:pt x="865" y="99"/>
                  </a:lnTo>
                  <a:lnTo>
                    <a:pt x="839" y="92"/>
                  </a:lnTo>
                  <a:lnTo>
                    <a:pt x="818" y="88"/>
                  </a:lnTo>
                  <a:lnTo>
                    <a:pt x="804" y="84"/>
                  </a:lnTo>
                  <a:lnTo>
                    <a:pt x="800" y="83"/>
                  </a:lnTo>
                  <a:lnTo>
                    <a:pt x="797" y="83"/>
                  </a:lnTo>
                  <a:lnTo>
                    <a:pt x="790" y="83"/>
                  </a:lnTo>
                  <a:lnTo>
                    <a:pt x="780" y="83"/>
                  </a:lnTo>
                  <a:lnTo>
                    <a:pt x="766" y="83"/>
                  </a:lnTo>
                  <a:lnTo>
                    <a:pt x="748" y="83"/>
                  </a:lnTo>
                  <a:lnTo>
                    <a:pt x="727" y="83"/>
                  </a:lnTo>
                  <a:lnTo>
                    <a:pt x="703" y="83"/>
                  </a:lnTo>
                  <a:lnTo>
                    <a:pt x="676" y="83"/>
                  </a:lnTo>
                  <a:lnTo>
                    <a:pt x="648" y="83"/>
                  </a:lnTo>
                  <a:lnTo>
                    <a:pt x="617" y="83"/>
                  </a:lnTo>
                  <a:lnTo>
                    <a:pt x="584" y="83"/>
                  </a:lnTo>
                  <a:lnTo>
                    <a:pt x="550" y="83"/>
                  </a:lnTo>
                  <a:lnTo>
                    <a:pt x="515" y="83"/>
                  </a:lnTo>
                  <a:lnTo>
                    <a:pt x="478" y="83"/>
                  </a:lnTo>
                  <a:lnTo>
                    <a:pt x="443" y="83"/>
                  </a:lnTo>
                  <a:lnTo>
                    <a:pt x="405" y="83"/>
                  </a:lnTo>
                  <a:lnTo>
                    <a:pt x="368" y="83"/>
                  </a:lnTo>
                  <a:lnTo>
                    <a:pt x="331" y="83"/>
                  </a:lnTo>
                  <a:lnTo>
                    <a:pt x="295" y="83"/>
                  </a:lnTo>
                  <a:lnTo>
                    <a:pt x="260" y="83"/>
                  </a:lnTo>
                  <a:lnTo>
                    <a:pt x="225" y="83"/>
                  </a:lnTo>
                  <a:lnTo>
                    <a:pt x="193" y="83"/>
                  </a:lnTo>
                  <a:lnTo>
                    <a:pt x="162" y="83"/>
                  </a:lnTo>
                  <a:lnTo>
                    <a:pt x="133" y="83"/>
                  </a:lnTo>
                  <a:lnTo>
                    <a:pt x="105" y="83"/>
                  </a:lnTo>
                  <a:lnTo>
                    <a:pt x="81" y="83"/>
                  </a:lnTo>
                  <a:lnTo>
                    <a:pt x="60" y="83"/>
                  </a:lnTo>
                  <a:lnTo>
                    <a:pt x="42" y="83"/>
                  </a:lnTo>
                  <a:lnTo>
                    <a:pt x="27" y="83"/>
                  </a:lnTo>
                  <a:lnTo>
                    <a:pt x="16" y="83"/>
                  </a:lnTo>
                  <a:lnTo>
                    <a:pt x="8" y="83"/>
                  </a:lnTo>
                  <a:lnTo>
                    <a:pt x="6" y="83"/>
                  </a:lnTo>
                  <a:lnTo>
                    <a:pt x="6" y="73"/>
                  </a:lnTo>
                  <a:lnTo>
                    <a:pt x="6" y="56"/>
                  </a:lnTo>
                  <a:lnTo>
                    <a:pt x="6" y="41"/>
                  </a:lnTo>
                  <a:lnTo>
                    <a:pt x="6" y="35"/>
                  </a:lnTo>
                  <a:lnTo>
                    <a:pt x="0" y="35"/>
                  </a:lnTo>
                  <a:lnTo>
                    <a:pt x="0" y="89"/>
                  </a:lnTo>
                  <a:lnTo>
                    <a:pt x="799" y="89"/>
                  </a:lnTo>
                  <a:lnTo>
                    <a:pt x="803" y="90"/>
                  </a:lnTo>
                  <a:lnTo>
                    <a:pt x="817" y="93"/>
                  </a:lnTo>
                  <a:lnTo>
                    <a:pt x="839" y="98"/>
                  </a:lnTo>
                  <a:lnTo>
                    <a:pt x="866" y="105"/>
                  </a:lnTo>
                  <a:lnTo>
                    <a:pt x="899" y="113"/>
                  </a:lnTo>
                  <a:lnTo>
                    <a:pt x="936" y="121"/>
                  </a:lnTo>
                  <a:lnTo>
                    <a:pt x="975" y="131"/>
                  </a:lnTo>
                  <a:lnTo>
                    <a:pt x="1015" y="141"/>
                  </a:lnTo>
                  <a:lnTo>
                    <a:pt x="1055" y="151"/>
                  </a:lnTo>
                  <a:lnTo>
                    <a:pt x="1095" y="160"/>
                  </a:lnTo>
                  <a:lnTo>
                    <a:pt x="1131" y="169"/>
                  </a:lnTo>
                  <a:lnTo>
                    <a:pt x="1164" y="177"/>
                  </a:lnTo>
                  <a:lnTo>
                    <a:pt x="1191" y="184"/>
                  </a:lnTo>
                  <a:lnTo>
                    <a:pt x="1213" y="189"/>
                  </a:lnTo>
                  <a:lnTo>
                    <a:pt x="1227" y="192"/>
                  </a:lnTo>
                  <a:lnTo>
                    <a:pt x="1232" y="194"/>
                  </a:lnTo>
                  <a:lnTo>
                    <a:pt x="1236" y="195"/>
                  </a:lnTo>
                  <a:lnTo>
                    <a:pt x="1236" y="104"/>
                  </a:lnTo>
                  <a:lnTo>
                    <a:pt x="780" y="0"/>
                  </a:lnTo>
                  <a:lnTo>
                    <a:pt x="4" y="0"/>
                  </a:lnTo>
                  <a:lnTo>
                    <a:pt x="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 name="Freeform 24"/>
            <p:cNvSpPr>
              <a:spLocks/>
            </p:cNvSpPr>
            <p:nvPr/>
          </p:nvSpPr>
          <p:spPr bwMode="auto">
            <a:xfrm>
              <a:off x="584" y="3862"/>
              <a:ext cx="375" cy="97"/>
            </a:xfrm>
            <a:custGeom>
              <a:avLst/>
              <a:gdLst/>
              <a:ahLst/>
              <a:cxnLst>
                <a:cxn ang="0">
                  <a:pos x="0" y="1"/>
                </a:cxn>
                <a:cxn ang="0">
                  <a:pos x="32" y="192"/>
                </a:cxn>
                <a:cxn ang="0">
                  <a:pos x="749" y="192"/>
                </a:cxn>
                <a:cxn ang="0">
                  <a:pos x="736" y="14"/>
                </a:cxn>
                <a:cxn ang="0">
                  <a:pos x="730" y="14"/>
                </a:cxn>
                <a:cxn ang="0">
                  <a:pos x="732" y="40"/>
                </a:cxn>
                <a:cxn ang="0">
                  <a:pos x="737" y="98"/>
                </a:cxn>
                <a:cxn ang="0">
                  <a:pos x="740" y="156"/>
                </a:cxn>
                <a:cxn ang="0">
                  <a:pos x="743" y="185"/>
                </a:cxn>
                <a:cxn ang="0">
                  <a:pos x="733" y="185"/>
                </a:cxn>
                <a:cxn ang="0">
                  <a:pos x="710" y="185"/>
                </a:cxn>
                <a:cxn ang="0">
                  <a:pos x="676" y="185"/>
                </a:cxn>
                <a:cxn ang="0">
                  <a:pos x="631" y="185"/>
                </a:cxn>
                <a:cxn ang="0">
                  <a:pos x="578" y="185"/>
                </a:cxn>
                <a:cxn ang="0">
                  <a:pos x="518" y="185"/>
                </a:cxn>
                <a:cxn ang="0">
                  <a:pos x="455" y="185"/>
                </a:cxn>
                <a:cxn ang="0">
                  <a:pos x="390" y="185"/>
                </a:cxn>
                <a:cxn ang="0">
                  <a:pos x="324" y="185"/>
                </a:cxn>
                <a:cxn ang="0">
                  <a:pos x="261" y="185"/>
                </a:cxn>
                <a:cxn ang="0">
                  <a:pos x="201" y="185"/>
                </a:cxn>
                <a:cxn ang="0">
                  <a:pos x="148" y="185"/>
                </a:cxn>
                <a:cxn ang="0">
                  <a:pos x="103" y="185"/>
                </a:cxn>
                <a:cxn ang="0">
                  <a:pos x="69" y="185"/>
                </a:cxn>
                <a:cxn ang="0">
                  <a:pos x="46" y="185"/>
                </a:cxn>
                <a:cxn ang="0">
                  <a:pos x="37" y="185"/>
                </a:cxn>
                <a:cxn ang="0">
                  <a:pos x="32" y="154"/>
                </a:cxn>
                <a:cxn ang="0">
                  <a:pos x="22" y="91"/>
                </a:cxn>
                <a:cxn ang="0">
                  <a:pos x="10" y="29"/>
                </a:cxn>
                <a:cxn ang="0">
                  <a:pos x="5" y="0"/>
                </a:cxn>
                <a:cxn ang="0">
                  <a:pos x="0" y="1"/>
                </a:cxn>
              </a:cxnLst>
              <a:rect l="0" t="0" r="r" b="b"/>
              <a:pathLst>
                <a:path w="749" h="192">
                  <a:moveTo>
                    <a:pt x="0" y="1"/>
                  </a:moveTo>
                  <a:lnTo>
                    <a:pt x="32" y="192"/>
                  </a:lnTo>
                  <a:lnTo>
                    <a:pt x="749" y="192"/>
                  </a:lnTo>
                  <a:lnTo>
                    <a:pt x="736" y="14"/>
                  </a:lnTo>
                  <a:lnTo>
                    <a:pt x="730" y="14"/>
                  </a:lnTo>
                  <a:lnTo>
                    <a:pt x="732" y="40"/>
                  </a:lnTo>
                  <a:lnTo>
                    <a:pt x="737" y="98"/>
                  </a:lnTo>
                  <a:lnTo>
                    <a:pt x="740" y="156"/>
                  </a:lnTo>
                  <a:lnTo>
                    <a:pt x="743" y="185"/>
                  </a:lnTo>
                  <a:lnTo>
                    <a:pt x="733" y="185"/>
                  </a:lnTo>
                  <a:lnTo>
                    <a:pt x="710" y="185"/>
                  </a:lnTo>
                  <a:lnTo>
                    <a:pt x="676" y="185"/>
                  </a:lnTo>
                  <a:lnTo>
                    <a:pt x="631" y="185"/>
                  </a:lnTo>
                  <a:lnTo>
                    <a:pt x="578" y="185"/>
                  </a:lnTo>
                  <a:lnTo>
                    <a:pt x="518" y="185"/>
                  </a:lnTo>
                  <a:lnTo>
                    <a:pt x="455" y="185"/>
                  </a:lnTo>
                  <a:lnTo>
                    <a:pt x="390" y="185"/>
                  </a:lnTo>
                  <a:lnTo>
                    <a:pt x="324" y="185"/>
                  </a:lnTo>
                  <a:lnTo>
                    <a:pt x="261" y="185"/>
                  </a:lnTo>
                  <a:lnTo>
                    <a:pt x="201" y="185"/>
                  </a:lnTo>
                  <a:lnTo>
                    <a:pt x="148" y="185"/>
                  </a:lnTo>
                  <a:lnTo>
                    <a:pt x="103" y="185"/>
                  </a:lnTo>
                  <a:lnTo>
                    <a:pt x="69" y="185"/>
                  </a:lnTo>
                  <a:lnTo>
                    <a:pt x="46" y="185"/>
                  </a:lnTo>
                  <a:lnTo>
                    <a:pt x="37" y="185"/>
                  </a:lnTo>
                  <a:lnTo>
                    <a:pt x="32" y="154"/>
                  </a:lnTo>
                  <a:lnTo>
                    <a:pt x="22" y="91"/>
                  </a:lnTo>
                  <a:lnTo>
                    <a:pt x="10" y="29"/>
                  </a:lnTo>
                  <a:lnTo>
                    <a:pt x="5" y="0"/>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 name="Freeform 25"/>
            <p:cNvSpPr>
              <a:spLocks/>
            </p:cNvSpPr>
            <p:nvPr/>
          </p:nvSpPr>
          <p:spPr bwMode="auto">
            <a:xfrm>
              <a:off x="986" y="3905"/>
              <a:ext cx="151" cy="79"/>
            </a:xfrm>
            <a:custGeom>
              <a:avLst/>
              <a:gdLst/>
              <a:ahLst/>
              <a:cxnLst>
                <a:cxn ang="0">
                  <a:pos x="276" y="152"/>
                </a:cxn>
                <a:cxn ang="0">
                  <a:pos x="271" y="152"/>
                </a:cxn>
                <a:cxn ang="0">
                  <a:pos x="262" y="151"/>
                </a:cxn>
                <a:cxn ang="0">
                  <a:pos x="248" y="149"/>
                </a:cxn>
                <a:cxn ang="0">
                  <a:pos x="231" y="147"/>
                </a:cxn>
                <a:cxn ang="0">
                  <a:pos x="209" y="145"/>
                </a:cxn>
                <a:cxn ang="0">
                  <a:pos x="186" y="142"/>
                </a:cxn>
                <a:cxn ang="0">
                  <a:pos x="162" y="139"/>
                </a:cxn>
                <a:cxn ang="0">
                  <a:pos x="137" y="136"/>
                </a:cxn>
                <a:cxn ang="0">
                  <a:pos x="111" y="132"/>
                </a:cxn>
                <a:cxn ang="0">
                  <a:pos x="86" y="130"/>
                </a:cxn>
                <a:cxn ang="0">
                  <a:pos x="63" y="127"/>
                </a:cxn>
                <a:cxn ang="0">
                  <a:pos x="43" y="124"/>
                </a:cxn>
                <a:cxn ang="0">
                  <a:pos x="26" y="123"/>
                </a:cxn>
                <a:cxn ang="0">
                  <a:pos x="12" y="121"/>
                </a:cxn>
                <a:cxn ang="0">
                  <a:pos x="4" y="120"/>
                </a:cxn>
                <a:cxn ang="0">
                  <a:pos x="1" y="120"/>
                </a:cxn>
                <a:cxn ang="0">
                  <a:pos x="0" y="126"/>
                </a:cxn>
                <a:cxn ang="0">
                  <a:pos x="281" y="159"/>
                </a:cxn>
                <a:cxn ang="0">
                  <a:pos x="301" y="0"/>
                </a:cxn>
                <a:cxn ang="0">
                  <a:pos x="296" y="0"/>
                </a:cxn>
                <a:cxn ang="0">
                  <a:pos x="292" y="23"/>
                </a:cxn>
                <a:cxn ang="0">
                  <a:pos x="286" y="74"/>
                </a:cxn>
                <a:cxn ang="0">
                  <a:pos x="280" y="126"/>
                </a:cxn>
                <a:cxn ang="0">
                  <a:pos x="276" y="152"/>
                </a:cxn>
              </a:cxnLst>
              <a:rect l="0" t="0" r="r" b="b"/>
              <a:pathLst>
                <a:path w="301" h="159">
                  <a:moveTo>
                    <a:pt x="276" y="152"/>
                  </a:moveTo>
                  <a:lnTo>
                    <a:pt x="271" y="152"/>
                  </a:lnTo>
                  <a:lnTo>
                    <a:pt x="262" y="151"/>
                  </a:lnTo>
                  <a:lnTo>
                    <a:pt x="248" y="149"/>
                  </a:lnTo>
                  <a:lnTo>
                    <a:pt x="231" y="147"/>
                  </a:lnTo>
                  <a:lnTo>
                    <a:pt x="209" y="145"/>
                  </a:lnTo>
                  <a:lnTo>
                    <a:pt x="186" y="142"/>
                  </a:lnTo>
                  <a:lnTo>
                    <a:pt x="162" y="139"/>
                  </a:lnTo>
                  <a:lnTo>
                    <a:pt x="137" y="136"/>
                  </a:lnTo>
                  <a:lnTo>
                    <a:pt x="111" y="132"/>
                  </a:lnTo>
                  <a:lnTo>
                    <a:pt x="86" y="130"/>
                  </a:lnTo>
                  <a:lnTo>
                    <a:pt x="63" y="127"/>
                  </a:lnTo>
                  <a:lnTo>
                    <a:pt x="43" y="124"/>
                  </a:lnTo>
                  <a:lnTo>
                    <a:pt x="26" y="123"/>
                  </a:lnTo>
                  <a:lnTo>
                    <a:pt x="12" y="121"/>
                  </a:lnTo>
                  <a:lnTo>
                    <a:pt x="4" y="120"/>
                  </a:lnTo>
                  <a:lnTo>
                    <a:pt x="1" y="120"/>
                  </a:lnTo>
                  <a:lnTo>
                    <a:pt x="0" y="126"/>
                  </a:lnTo>
                  <a:lnTo>
                    <a:pt x="281" y="159"/>
                  </a:lnTo>
                  <a:lnTo>
                    <a:pt x="301" y="0"/>
                  </a:lnTo>
                  <a:lnTo>
                    <a:pt x="296" y="0"/>
                  </a:lnTo>
                  <a:lnTo>
                    <a:pt x="292" y="23"/>
                  </a:lnTo>
                  <a:lnTo>
                    <a:pt x="286" y="74"/>
                  </a:lnTo>
                  <a:lnTo>
                    <a:pt x="280" y="126"/>
                  </a:lnTo>
                  <a:lnTo>
                    <a:pt x="276"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 name="Freeform 26"/>
            <p:cNvSpPr>
              <a:spLocks/>
            </p:cNvSpPr>
            <p:nvPr/>
          </p:nvSpPr>
          <p:spPr bwMode="auto">
            <a:xfrm>
              <a:off x="668" y="3976"/>
              <a:ext cx="13" cy="108"/>
            </a:xfrm>
            <a:custGeom>
              <a:avLst/>
              <a:gdLst/>
              <a:ahLst/>
              <a:cxnLst>
                <a:cxn ang="0">
                  <a:pos x="0" y="0"/>
                </a:cxn>
                <a:cxn ang="0">
                  <a:pos x="19" y="214"/>
                </a:cxn>
                <a:cxn ang="0">
                  <a:pos x="25" y="213"/>
                </a:cxn>
                <a:cxn ang="0">
                  <a:pos x="6" y="0"/>
                </a:cxn>
                <a:cxn ang="0">
                  <a:pos x="0" y="0"/>
                </a:cxn>
              </a:cxnLst>
              <a:rect l="0" t="0" r="r" b="b"/>
              <a:pathLst>
                <a:path w="25" h="214">
                  <a:moveTo>
                    <a:pt x="0" y="0"/>
                  </a:moveTo>
                  <a:lnTo>
                    <a:pt x="19" y="214"/>
                  </a:lnTo>
                  <a:lnTo>
                    <a:pt x="25" y="213"/>
                  </a:lnTo>
                  <a:lnTo>
                    <a:pt x="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 name="Freeform 27"/>
            <p:cNvSpPr>
              <a:spLocks/>
            </p:cNvSpPr>
            <p:nvPr/>
          </p:nvSpPr>
          <p:spPr bwMode="auto">
            <a:xfrm>
              <a:off x="949" y="3986"/>
              <a:ext cx="9" cy="94"/>
            </a:xfrm>
            <a:custGeom>
              <a:avLst/>
              <a:gdLst/>
              <a:ahLst/>
              <a:cxnLst>
                <a:cxn ang="0">
                  <a:pos x="0" y="1"/>
                </a:cxn>
                <a:cxn ang="0">
                  <a:pos x="13" y="189"/>
                </a:cxn>
                <a:cxn ang="0">
                  <a:pos x="18" y="189"/>
                </a:cxn>
                <a:cxn ang="0">
                  <a:pos x="6" y="0"/>
                </a:cxn>
                <a:cxn ang="0">
                  <a:pos x="0" y="1"/>
                </a:cxn>
              </a:cxnLst>
              <a:rect l="0" t="0" r="r" b="b"/>
              <a:pathLst>
                <a:path w="18" h="189">
                  <a:moveTo>
                    <a:pt x="0" y="1"/>
                  </a:moveTo>
                  <a:lnTo>
                    <a:pt x="13" y="189"/>
                  </a:lnTo>
                  <a:lnTo>
                    <a:pt x="18" y="189"/>
                  </a:lnTo>
                  <a:lnTo>
                    <a:pt x="6" y="0"/>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 name="Freeform 28"/>
            <p:cNvSpPr>
              <a:spLocks/>
            </p:cNvSpPr>
            <p:nvPr/>
          </p:nvSpPr>
          <p:spPr bwMode="auto">
            <a:xfrm>
              <a:off x="1034" y="3748"/>
              <a:ext cx="231" cy="68"/>
            </a:xfrm>
            <a:custGeom>
              <a:avLst/>
              <a:gdLst/>
              <a:ahLst/>
              <a:cxnLst>
                <a:cxn ang="0">
                  <a:pos x="0" y="129"/>
                </a:cxn>
                <a:cxn ang="0">
                  <a:pos x="2" y="134"/>
                </a:cxn>
                <a:cxn ang="0">
                  <a:pos x="6" y="133"/>
                </a:cxn>
                <a:cxn ang="0">
                  <a:pos x="16" y="132"/>
                </a:cxn>
                <a:cxn ang="0">
                  <a:pos x="35" y="129"/>
                </a:cxn>
                <a:cxn ang="0">
                  <a:pos x="57" y="124"/>
                </a:cxn>
                <a:cxn ang="0">
                  <a:pos x="84" y="118"/>
                </a:cxn>
                <a:cxn ang="0">
                  <a:pos x="116" y="113"/>
                </a:cxn>
                <a:cxn ang="0">
                  <a:pos x="149" y="104"/>
                </a:cxn>
                <a:cxn ang="0">
                  <a:pos x="186" y="96"/>
                </a:cxn>
                <a:cxn ang="0">
                  <a:pos x="223" y="87"/>
                </a:cxn>
                <a:cxn ang="0">
                  <a:pos x="261" y="77"/>
                </a:cxn>
                <a:cxn ang="0">
                  <a:pos x="300" y="66"/>
                </a:cxn>
                <a:cxn ang="0">
                  <a:pos x="337" y="55"/>
                </a:cxn>
                <a:cxn ang="0">
                  <a:pos x="372" y="42"/>
                </a:cxn>
                <a:cxn ang="0">
                  <a:pos x="406" y="31"/>
                </a:cxn>
                <a:cxn ang="0">
                  <a:pos x="436" y="17"/>
                </a:cxn>
                <a:cxn ang="0">
                  <a:pos x="462" y="4"/>
                </a:cxn>
                <a:cxn ang="0">
                  <a:pos x="460" y="0"/>
                </a:cxn>
                <a:cxn ang="0">
                  <a:pos x="433" y="12"/>
                </a:cxn>
                <a:cxn ang="0">
                  <a:pos x="403" y="25"/>
                </a:cxn>
                <a:cxn ang="0">
                  <a:pos x="370" y="38"/>
                </a:cxn>
                <a:cxn ang="0">
                  <a:pos x="334" y="49"/>
                </a:cxn>
                <a:cxn ang="0">
                  <a:pos x="298" y="61"/>
                </a:cxn>
                <a:cxn ang="0">
                  <a:pos x="260" y="71"/>
                </a:cxn>
                <a:cxn ang="0">
                  <a:pos x="222" y="81"/>
                </a:cxn>
                <a:cxn ang="0">
                  <a:pos x="184" y="91"/>
                </a:cxn>
                <a:cxn ang="0">
                  <a:pos x="148" y="99"/>
                </a:cxn>
                <a:cxn ang="0">
                  <a:pos x="113" y="107"/>
                </a:cxn>
                <a:cxn ang="0">
                  <a:pos x="83" y="113"/>
                </a:cxn>
                <a:cxn ang="0">
                  <a:pos x="56" y="118"/>
                </a:cxn>
                <a:cxn ang="0">
                  <a:pos x="33" y="123"/>
                </a:cxn>
                <a:cxn ang="0">
                  <a:pos x="15" y="126"/>
                </a:cxn>
                <a:cxn ang="0">
                  <a:pos x="5" y="128"/>
                </a:cxn>
                <a:cxn ang="0">
                  <a:pos x="0" y="129"/>
                </a:cxn>
              </a:cxnLst>
              <a:rect l="0" t="0" r="r" b="b"/>
              <a:pathLst>
                <a:path w="462" h="134">
                  <a:moveTo>
                    <a:pt x="0" y="129"/>
                  </a:moveTo>
                  <a:lnTo>
                    <a:pt x="2" y="134"/>
                  </a:lnTo>
                  <a:lnTo>
                    <a:pt x="6" y="133"/>
                  </a:lnTo>
                  <a:lnTo>
                    <a:pt x="16" y="132"/>
                  </a:lnTo>
                  <a:lnTo>
                    <a:pt x="35" y="129"/>
                  </a:lnTo>
                  <a:lnTo>
                    <a:pt x="57" y="124"/>
                  </a:lnTo>
                  <a:lnTo>
                    <a:pt x="84" y="118"/>
                  </a:lnTo>
                  <a:lnTo>
                    <a:pt x="116" y="113"/>
                  </a:lnTo>
                  <a:lnTo>
                    <a:pt x="149" y="104"/>
                  </a:lnTo>
                  <a:lnTo>
                    <a:pt x="186" y="96"/>
                  </a:lnTo>
                  <a:lnTo>
                    <a:pt x="223" y="87"/>
                  </a:lnTo>
                  <a:lnTo>
                    <a:pt x="261" y="77"/>
                  </a:lnTo>
                  <a:lnTo>
                    <a:pt x="300" y="66"/>
                  </a:lnTo>
                  <a:lnTo>
                    <a:pt x="337" y="55"/>
                  </a:lnTo>
                  <a:lnTo>
                    <a:pt x="372" y="42"/>
                  </a:lnTo>
                  <a:lnTo>
                    <a:pt x="406" y="31"/>
                  </a:lnTo>
                  <a:lnTo>
                    <a:pt x="436" y="17"/>
                  </a:lnTo>
                  <a:lnTo>
                    <a:pt x="462" y="4"/>
                  </a:lnTo>
                  <a:lnTo>
                    <a:pt x="460" y="0"/>
                  </a:lnTo>
                  <a:lnTo>
                    <a:pt x="433" y="12"/>
                  </a:lnTo>
                  <a:lnTo>
                    <a:pt x="403" y="25"/>
                  </a:lnTo>
                  <a:lnTo>
                    <a:pt x="370" y="38"/>
                  </a:lnTo>
                  <a:lnTo>
                    <a:pt x="334" y="49"/>
                  </a:lnTo>
                  <a:lnTo>
                    <a:pt x="298" y="61"/>
                  </a:lnTo>
                  <a:lnTo>
                    <a:pt x="260" y="71"/>
                  </a:lnTo>
                  <a:lnTo>
                    <a:pt x="222" y="81"/>
                  </a:lnTo>
                  <a:lnTo>
                    <a:pt x="184" y="91"/>
                  </a:lnTo>
                  <a:lnTo>
                    <a:pt x="148" y="99"/>
                  </a:lnTo>
                  <a:lnTo>
                    <a:pt x="113" y="107"/>
                  </a:lnTo>
                  <a:lnTo>
                    <a:pt x="83" y="113"/>
                  </a:lnTo>
                  <a:lnTo>
                    <a:pt x="56" y="118"/>
                  </a:lnTo>
                  <a:lnTo>
                    <a:pt x="33" y="123"/>
                  </a:lnTo>
                  <a:lnTo>
                    <a:pt x="15" y="126"/>
                  </a:lnTo>
                  <a:lnTo>
                    <a:pt x="5" y="128"/>
                  </a:lnTo>
                  <a:lnTo>
                    <a:pt x="0" y="1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1" name="Freeform 29"/>
            <p:cNvSpPr>
              <a:spLocks/>
            </p:cNvSpPr>
            <p:nvPr/>
          </p:nvSpPr>
          <p:spPr bwMode="auto">
            <a:xfrm>
              <a:off x="523" y="3418"/>
              <a:ext cx="428" cy="364"/>
            </a:xfrm>
            <a:custGeom>
              <a:avLst/>
              <a:gdLst/>
              <a:ahLst/>
              <a:cxnLst>
                <a:cxn ang="0">
                  <a:pos x="830" y="4"/>
                </a:cxn>
                <a:cxn ang="0">
                  <a:pos x="818" y="40"/>
                </a:cxn>
                <a:cxn ang="0">
                  <a:pos x="794" y="102"/>
                </a:cxn>
                <a:cxn ang="0">
                  <a:pos x="766" y="183"/>
                </a:cxn>
                <a:cxn ang="0">
                  <a:pos x="733" y="269"/>
                </a:cxn>
                <a:cxn ang="0">
                  <a:pos x="701" y="356"/>
                </a:cxn>
                <a:cxn ang="0">
                  <a:pos x="674" y="430"/>
                </a:cxn>
                <a:cxn ang="0">
                  <a:pos x="653" y="485"/>
                </a:cxn>
                <a:cxn ang="0">
                  <a:pos x="637" y="525"/>
                </a:cxn>
                <a:cxn ang="0">
                  <a:pos x="616" y="568"/>
                </a:cxn>
                <a:cxn ang="0">
                  <a:pos x="596" y="601"/>
                </a:cxn>
                <a:cxn ang="0">
                  <a:pos x="585" y="621"/>
                </a:cxn>
                <a:cxn ang="0">
                  <a:pos x="577" y="621"/>
                </a:cxn>
                <a:cxn ang="0">
                  <a:pos x="535" y="602"/>
                </a:cxn>
                <a:cxn ang="0">
                  <a:pos x="465" y="569"/>
                </a:cxn>
                <a:cxn ang="0">
                  <a:pos x="375" y="525"/>
                </a:cxn>
                <a:cxn ang="0">
                  <a:pos x="278" y="477"/>
                </a:cxn>
                <a:cxn ang="0">
                  <a:pos x="186" y="426"/>
                </a:cxn>
                <a:cxn ang="0">
                  <a:pos x="110" y="380"/>
                </a:cxn>
                <a:cxn ang="0">
                  <a:pos x="62" y="341"/>
                </a:cxn>
                <a:cxn ang="0">
                  <a:pos x="52" y="330"/>
                </a:cxn>
                <a:cxn ang="0">
                  <a:pos x="50" y="359"/>
                </a:cxn>
                <a:cxn ang="0">
                  <a:pos x="42" y="406"/>
                </a:cxn>
                <a:cxn ang="0">
                  <a:pos x="19" y="458"/>
                </a:cxn>
                <a:cxn ang="0">
                  <a:pos x="5" y="483"/>
                </a:cxn>
                <a:cxn ang="0">
                  <a:pos x="44" y="502"/>
                </a:cxn>
                <a:cxn ang="0">
                  <a:pos x="111" y="534"/>
                </a:cxn>
                <a:cxn ang="0">
                  <a:pos x="200" y="574"/>
                </a:cxn>
                <a:cxn ang="0">
                  <a:pos x="299" y="618"/>
                </a:cxn>
                <a:cxn ang="0">
                  <a:pos x="401" y="661"/>
                </a:cxn>
                <a:cxn ang="0">
                  <a:pos x="493" y="697"/>
                </a:cxn>
                <a:cxn ang="0">
                  <a:pos x="569" y="721"/>
                </a:cxn>
                <a:cxn ang="0">
                  <a:pos x="672" y="726"/>
                </a:cxn>
                <a:cxn ang="0">
                  <a:pos x="854" y="312"/>
                </a:cxn>
              </a:cxnLst>
              <a:rect l="0" t="0" r="r" b="b"/>
              <a:pathLst>
                <a:path w="854" h="726">
                  <a:moveTo>
                    <a:pt x="832" y="0"/>
                  </a:moveTo>
                  <a:lnTo>
                    <a:pt x="830" y="4"/>
                  </a:lnTo>
                  <a:lnTo>
                    <a:pt x="826" y="18"/>
                  </a:lnTo>
                  <a:lnTo>
                    <a:pt x="818" y="40"/>
                  </a:lnTo>
                  <a:lnTo>
                    <a:pt x="807" y="69"/>
                  </a:lnTo>
                  <a:lnTo>
                    <a:pt x="794" y="102"/>
                  </a:lnTo>
                  <a:lnTo>
                    <a:pt x="781" y="141"/>
                  </a:lnTo>
                  <a:lnTo>
                    <a:pt x="766" y="183"/>
                  </a:lnTo>
                  <a:lnTo>
                    <a:pt x="750" y="225"/>
                  </a:lnTo>
                  <a:lnTo>
                    <a:pt x="733" y="269"/>
                  </a:lnTo>
                  <a:lnTo>
                    <a:pt x="717" y="313"/>
                  </a:lnTo>
                  <a:lnTo>
                    <a:pt x="701" y="356"/>
                  </a:lnTo>
                  <a:lnTo>
                    <a:pt x="686" y="395"/>
                  </a:lnTo>
                  <a:lnTo>
                    <a:pt x="674" y="430"/>
                  </a:lnTo>
                  <a:lnTo>
                    <a:pt x="662" y="460"/>
                  </a:lnTo>
                  <a:lnTo>
                    <a:pt x="653" y="485"/>
                  </a:lnTo>
                  <a:lnTo>
                    <a:pt x="647" y="501"/>
                  </a:lnTo>
                  <a:lnTo>
                    <a:pt x="637" y="525"/>
                  </a:lnTo>
                  <a:lnTo>
                    <a:pt x="626" y="547"/>
                  </a:lnTo>
                  <a:lnTo>
                    <a:pt x="616" y="568"/>
                  </a:lnTo>
                  <a:lnTo>
                    <a:pt x="606" y="586"/>
                  </a:lnTo>
                  <a:lnTo>
                    <a:pt x="596" y="601"/>
                  </a:lnTo>
                  <a:lnTo>
                    <a:pt x="589" y="612"/>
                  </a:lnTo>
                  <a:lnTo>
                    <a:pt x="585" y="621"/>
                  </a:lnTo>
                  <a:lnTo>
                    <a:pt x="583" y="623"/>
                  </a:lnTo>
                  <a:lnTo>
                    <a:pt x="577" y="621"/>
                  </a:lnTo>
                  <a:lnTo>
                    <a:pt x="561" y="612"/>
                  </a:lnTo>
                  <a:lnTo>
                    <a:pt x="535" y="602"/>
                  </a:lnTo>
                  <a:lnTo>
                    <a:pt x="503" y="586"/>
                  </a:lnTo>
                  <a:lnTo>
                    <a:pt x="465" y="569"/>
                  </a:lnTo>
                  <a:lnTo>
                    <a:pt x="421" y="548"/>
                  </a:lnTo>
                  <a:lnTo>
                    <a:pt x="375" y="525"/>
                  </a:lnTo>
                  <a:lnTo>
                    <a:pt x="327" y="501"/>
                  </a:lnTo>
                  <a:lnTo>
                    <a:pt x="278" y="477"/>
                  </a:lnTo>
                  <a:lnTo>
                    <a:pt x="231" y="451"/>
                  </a:lnTo>
                  <a:lnTo>
                    <a:pt x="186" y="426"/>
                  </a:lnTo>
                  <a:lnTo>
                    <a:pt x="146" y="402"/>
                  </a:lnTo>
                  <a:lnTo>
                    <a:pt x="110" y="380"/>
                  </a:lnTo>
                  <a:lnTo>
                    <a:pt x="82" y="359"/>
                  </a:lnTo>
                  <a:lnTo>
                    <a:pt x="62" y="341"/>
                  </a:lnTo>
                  <a:lnTo>
                    <a:pt x="52" y="326"/>
                  </a:lnTo>
                  <a:lnTo>
                    <a:pt x="52" y="330"/>
                  </a:lnTo>
                  <a:lnTo>
                    <a:pt x="52" y="342"/>
                  </a:lnTo>
                  <a:lnTo>
                    <a:pt x="50" y="359"/>
                  </a:lnTo>
                  <a:lnTo>
                    <a:pt x="48" y="381"/>
                  </a:lnTo>
                  <a:lnTo>
                    <a:pt x="42" y="406"/>
                  </a:lnTo>
                  <a:lnTo>
                    <a:pt x="33" y="432"/>
                  </a:lnTo>
                  <a:lnTo>
                    <a:pt x="19" y="458"/>
                  </a:lnTo>
                  <a:lnTo>
                    <a:pt x="0" y="481"/>
                  </a:lnTo>
                  <a:lnTo>
                    <a:pt x="5" y="483"/>
                  </a:lnTo>
                  <a:lnTo>
                    <a:pt x="20" y="490"/>
                  </a:lnTo>
                  <a:lnTo>
                    <a:pt x="44" y="502"/>
                  </a:lnTo>
                  <a:lnTo>
                    <a:pt x="75" y="517"/>
                  </a:lnTo>
                  <a:lnTo>
                    <a:pt x="111" y="534"/>
                  </a:lnTo>
                  <a:lnTo>
                    <a:pt x="154" y="554"/>
                  </a:lnTo>
                  <a:lnTo>
                    <a:pt x="200" y="574"/>
                  </a:lnTo>
                  <a:lnTo>
                    <a:pt x="250" y="596"/>
                  </a:lnTo>
                  <a:lnTo>
                    <a:pt x="299" y="618"/>
                  </a:lnTo>
                  <a:lnTo>
                    <a:pt x="350" y="640"/>
                  </a:lnTo>
                  <a:lnTo>
                    <a:pt x="401" y="661"/>
                  </a:lnTo>
                  <a:lnTo>
                    <a:pt x="448" y="680"/>
                  </a:lnTo>
                  <a:lnTo>
                    <a:pt x="493" y="697"/>
                  </a:lnTo>
                  <a:lnTo>
                    <a:pt x="533" y="710"/>
                  </a:lnTo>
                  <a:lnTo>
                    <a:pt x="569" y="721"/>
                  </a:lnTo>
                  <a:lnTo>
                    <a:pt x="596" y="726"/>
                  </a:lnTo>
                  <a:lnTo>
                    <a:pt x="672" y="726"/>
                  </a:lnTo>
                  <a:lnTo>
                    <a:pt x="783" y="474"/>
                  </a:lnTo>
                  <a:lnTo>
                    <a:pt x="854" y="312"/>
                  </a:lnTo>
                  <a:lnTo>
                    <a:pt x="832" y="0"/>
                  </a:lnTo>
                  <a:close/>
                </a:path>
              </a:pathLst>
            </a:custGeom>
            <a:solidFill>
              <a:srgbClr val="004F8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 name="Rectangle 30"/>
            <p:cNvSpPr>
              <a:spLocks noChangeArrowheads="1"/>
            </p:cNvSpPr>
            <p:nvPr/>
          </p:nvSpPr>
          <p:spPr bwMode="auto">
            <a:xfrm>
              <a:off x="1114" y="3993"/>
              <a:ext cx="3" cy="8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3" name="Freeform 31"/>
            <p:cNvSpPr>
              <a:spLocks/>
            </p:cNvSpPr>
            <p:nvPr/>
          </p:nvSpPr>
          <p:spPr bwMode="auto">
            <a:xfrm>
              <a:off x="655" y="3608"/>
              <a:ext cx="249" cy="193"/>
            </a:xfrm>
            <a:custGeom>
              <a:avLst/>
              <a:gdLst/>
              <a:ahLst/>
              <a:cxnLst>
                <a:cxn ang="0">
                  <a:pos x="11" y="216"/>
                </a:cxn>
                <a:cxn ang="0">
                  <a:pos x="293" y="92"/>
                </a:cxn>
                <a:cxn ang="0">
                  <a:pos x="292" y="90"/>
                </a:cxn>
                <a:cxn ang="0">
                  <a:pos x="291" y="82"/>
                </a:cxn>
                <a:cxn ang="0">
                  <a:pos x="291" y="71"/>
                </a:cxn>
                <a:cxn ang="0">
                  <a:pos x="293" y="57"/>
                </a:cxn>
                <a:cxn ang="0">
                  <a:pos x="301" y="42"/>
                </a:cxn>
                <a:cxn ang="0">
                  <a:pos x="315" y="27"/>
                </a:cxn>
                <a:cxn ang="0">
                  <a:pos x="338" y="12"/>
                </a:cxn>
                <a:cxn ang="0">
                  <a:pos x="371" y="0"/>
                </a:cxn>
                <a:cxn ang="0">
                  <a:pos x="376" y="0"/>
                </a:cxn>
                <a:cxn ang="0">
                  <a:pos x="387" y="1"/>
                </a:cxn>
                <a:cxn ang="0">
                  <a:pos x="403" y="3"/>
                </a:cxn>
                <a:cxn ang="0">
                  <a:pos x="424" y="11"/>
                </a:cxn>
                <a:cxn ang="0">
                  <a:pos x="445" y="24"/>
                </a:cxn>
                <a:cxn ang="0">
                  <a:pos x="466" y="45"/>
                </a:cxn>
                <a:cxn ang="0">
                  <a:pos x="484" y="73"/>
                </a:cxn>
                <a:cxn ang="0">
                  <a:pos x="498" y="114"/>
                </a:cxn>
                <a:cxn ang="0">
                  <a:pos x="499" y="118"/>
                </a:cxn>
                <a:cxn ang="0">
                  <a:pos x="499" y="130"/>
                </a:cxn>
                <a:cxn ang="0">
                  <a:pos x="498" y="146"/>
                </a:cxn>
                <a:cxn ang="0">
                  <a:pos x="494" y="166"/>
                </a:cxn>
                <a:cxn ang="0">
                  <a:pos x="486" y="186"/>
                </a:cxn>
                <a:cxn ang="0">
                  <a:pos x="471" y="207"/>
                </a:cxn>
                <a:cxn ang="0">
                  <a:pos x="448" y="223"/>
                </a:cxn>
                <a:cxn ang="0">
                  <a:pos x="416" y="235"/>
                </a:cxn>
                <a:cxn ang="0">
                  <a:pos x="415" y="235"/>
                </a:cxn>
                <a:cxn ang="0">
                  <a:pos x="414" y="235"/>
                </a:cxn>
                <a:cxn ang="0">
                  <a:pos x="409" y="235"/>
                </a:cxn>
                <a:cxn ang="0">
                  <a:pos x="405" y="235"/>
                </a:cxn>
                <a:cxn ang="0">
                  <a:pos x="398" y="235"/>
                </a:cxn>
                <a:cxn ang="0">
                  <a:pos x="388" y="234"/>
                </a:cxn>
                <a:cxn ang="0">
                  <a:pos x="378" y="231"/>
                </a:cxn>
                <a:cxn ang="0">
                  <a:pos x="367" y="228"/>
                </a:cxn>
                <a:cxn ang="0">
                  <a:pos x="303" y="242"/>
                </a:cxn>
                <a:cxn ang="0">
                  <a:pos x="310" y="384"/>
                </a:cxn>
                <a:cxn ang="0">
                  <a:pos x="128" y="384"/>
                </a:cxn>
                <a:cxn ang="0">
                  <a:pos x="139" y="306"/>
                </a:cxn>
                <a:cxn ang="0">
                  <a:pos x="57" y="335"/>
                </a:cxn>
                <a:cxn ang="0">
                  <a:pos x="53" y="334"/>
                </a:cxn>
                <a:cxn ang="0">
                  <a:pos x="44" y="329"/>
                </a:cxn>
                <a:cxn ang="0">
                  <a:pos x="31" y="321"/>
                </a:cxn>
                <a:cxn ang="0">
                  <a:pos x="18" y="310"/>
                </a:cxn>
                <a:cxn ang="0">
                  <a:pos x="6" y="293"/>
                </a:cxn>
                <a:cxn ang="0">
                  <a:pos x="0" y="273"/>
                </a:cxn>
                <a:cxn ang="0">
                  <a:pos x="0" y="247"/>
                </a:cxn>
                <a:cxn ang="0">
                  <a:pos x="11" y="216"/>
                </a:cxn>
              </a:cxnLst>
              <a:rect l="0" t="0" r="r" b="b"/>
              <a:pathLst>
                <a:path w="499" h="384">
                  <a:moveTo>
                    <a:pt x="11" y="216"/>
                  </a:moveTo>
                  <a:lnTo>
                    <a:pt x="293" y="92"/>
                  </a:lnTo>
                  <a:lnTo>
                    <a:pt x="292" y="90"/>
                  </a:lnTo>
                  <a:lnTo>
                    <a:pt x="291" y="82"/>
                  </a:lnTo>
                  <a:lnTo>
                    <a:pt x="291" y="71"/>
                  </a:lnTo>
                  <a:lnTo>
                    <a:pt x="293" y="57"/>
                  </a:lnTo>
                  <a:lnTo>
                    <a:pt x="301" y="42"/>
                  </a:lnTo>
                  <a:lnTo>
                    <a:pt x="315" y="27"/>
                  </a:lnTo>
                  <a:lnTo>
                    <a:pt x="338" y="12"/>
                  </a:lnTo>
                  <a:lnTo>
                    <a:pt x="371" y="0"/>
                  </a:lnTo>
                  <a:lnTo>
                    <a:pt x="376" y="0"/>
                  </a:lnTo>
                  <a:lnTo>
                    <a:pt x="387" y="1"/>
                  </a:lnTo>
                  <a:lnTo>
                    <a:pt x="403" y="3"/>
                  </a:lnTo>
                  <a:lnTo>
                    <a:pt x="424" y="11"/>
                  </a:lnTo>
                  <a:lnTo>
                    <a:pt x="445" y="24"/>
                  </a:lnTo>
                  <a:lnTo>
                    <a:pt x="466" y="45"/>
                  </a:lnTo>
                  <a:lnTo>
                    <a:pt x="484" y="73"/>
                  </a:lnTo>
                  <a:lnTo>
                    <a:pt x="498" y="114"/>
                  </a:lnTo>
                  <a:lnTo>
                    <a:pt x="499" y="118"/>
                  </a:lnTo>
                  <a:lnTo>
                    <a:pt x="499" y="130"/>
                  </a:lnTo>
                  <a:lnTo>
                    <a:pt x="498" y="146"/>
                  </a:lnTo>
                  <a:lnTo>
                    <a:pt x="494" y="166"/>
                  </a:lnTo>
                  <a:lnTo>
                    <a:pt x="486" y="186"/>
                  </a:lnTo>
                  <a:lnTo>
                    <a:pt x="471" y="207"/>
                  </a:lnTo>
                  <a:lnTo>
                    <a:pt x="448" y="223"/>
                  </a:lnTo>
                  <a:lnTo>
                    <a:pt x="416" y="235"/>
                  </a:lnTo>
                  <a:lnTo>
                    <a:pt x="415" y="235"/>
                  </a:lnTo>
                  <a:lnTo>
                    <a:pt x="414" y="235"/>
                  </a:lnTo>
                  <a:lnTo>
                    <a:pt x="409" y="235"/>
                  </a:lnTo>
                  <a:lnTo>
                    <a:pt x="405" y="235"/>
                  </a:lnTo>
                  <a:lnTo>
                    <a:pt x="398" y="235"/>
                  </a:lnTo>
                  <a:lnTo>
                    <a:pt x="388" y="234"/>
                  </a:lnTo>
                  <a:lnTo>
                    <a:pt x="378" y="231"/>
                  </a:lnTo>
                  <a:lnTo>
                    <a:pt x="367" y="228"/>
                  </a:lnTo>
                  <a:lnTo>
                    <a:pt x="303" y="242"/>
                  </a:lnTo>
                  <a:lnTo>
                    <a:pt x="310" y="384"/>
                  </a:lnTo>
                  <a:lnTo>
                    <a:pt x="128" y="384"/>
                  </a:lnTo>
                  <a:lnTo>
                    <a:pt x="139" y="306"/>
                  </a:lnTo>
                  <a:lnTo>
                    <a:pt x="57" y="335"/>
                  </a:lnTo>
                  <a:lnTo>
                    <a:pt x="53" y="334"/>
                  </a:lnTo>
                  <a:lnTo>
                    <a:pt x="44" y="329"/>
                  </a:lnTo>
                  <a:lnTo>
                    <a:pt x="31" y="321"/>
                  </a:lnTo>
                  <a:lnTo>
                    <a:pt x="18" y="310"/>
                  </a:lnTo>
                  <a:lnTo>
                    <a:pt x="6" y="293"/>
                  </a:lnTo>
                  <a:lnTo>
                    <a:pt x="0" y="273"/>
                  </a:lnTo>
                  <a:lnTo>
                    <a:pt x="0" y="247"/>
                  </a:lnTo>
                  <a:lnTo>
                    <a:pt x="11" y="216"/>
                  </a:lnTo>
                  <a:close/>
                </a:path>
              </a:pathLst>
            </a:custGeom>
            <a:solidFill>
              <a:srgbClr val="A0AA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4" name="Rectangle 32"/>
            <p:cNvSpPr>
              <a:spLocks noChangeArrowheads="1"/>
            </p:cNvSpPr>
            <p:nvPr/>
          </p:nvSpPr>
          <p:spPr bwMode="auto">
            <a:xfrm>
              <a:off x="749" y="3733"/>
              <a:ext cx="3" cy="6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5" name="Freeform 33"/>
            <p:cNvSpPr>
              <a:spLocks/>
            </p:cNvSpPr>
            <p:nvPr/>
          </p:nvSpPr>
          <p:spPr bwMode="auto">
            <a:xfrm>
              <a:off x="777" y="3728"/>
              <a:ext cx="6" cy="72"/>
            </a:xfrm>
            <a:custGeom>
              <a:avLst/>
              <a:gdLst/>
              <a:ahLst/>
              <a:cxnLst>
                <a:cxn ang="0">
                  <a:pos x="0" y="0"/>
                </a:cxn>
                <a:cxn ang="0">
                  <a:pos x="5" y="144"/>
                </a:cxn>
                <a:cxn ang="0">
                  <a:pos x="11" y="143"/>
                </a:cxn>
                <a:cxn ang="0">
                  <a:pos x="5" y="0"/>
                </a:cxn>
                <a:cxn ang="0">
                  <a:pos x="0" y="0"/>
                </a:cxn>
              </a:cxnLst>
              <a:rect l="0" t="0" r="r" b="b"/>
              <a:pathLst>
                <a:path w="11" h="144">
                  <a:moveTo>
                    <a:pt x="0" y="0"/>
                  </a:moveTo>
                  <a:lnTo>
                    <a:pt x="5" y="144"/>
                  </a:lnTo>
                  <a:lnTo>
                    <a:pt x="11" y="143"/>
                  </a:lnTo>
                  <a:lnTo>
                    <a:pt x="5"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6" name="Freeform 34"/>
            <p:cNvSpPr>
              <a:spLocks/>
            </p:cNvSpPr>
            <p:nvPr/>
          </p:nvSpPr>
          <p:spPr bwMode="auto">
            <a:xfrm>
              <a:off x="723" y="3677"/>
              <a:ext cx="66" cy="55"/>
            </a:xfrm>
            <a:custGeom>
              <a:avLst/>
              <a:gdLst/>
              <a:ahLst/>
              <a:cxnLst>
                <a:cxn ang="0">
                  <a:pos x="5" y="39"/>
                </a:cxn>
                <a:cxn ang="0">
                  <a:pos x="0" y="40"/>
                </a:cxn>
                <a:cxn ang="0">
                  <a:pos x="4" y="44"/>
                </a:cxn>
                <a:cxn ang="0">
                  <a:pos x="7" y="47"/>
                </a:cxn>
                <a:cxn ang="0">
                  <a:pos x="15" y="56"/>
                </a:cxn>
                <a:cxn ang="0">
                  <a:pos x="23" y="71"/>
                </a:cxn>
                <a:cxn ang="0">
                  <a:pos x="27" y="90"/>
                </a:cxn>
                <a:cxn ang="0">
                  <a:pos x="33" y="90"/>
                </a:cxn>
                <a:cxn ang="0">
                  <a:pos x="30" y="74"/>
                </a:cxn>
                <a:cxn ang="0">
                  <a:pos x="25" y="60"/>
                </a:cxn>
                <a:cxn ang="0">
                  <a:pos x="18" y="49"/>
                </a:cxn>
                <a:cxn ang="0">
                  <a:pos x="11" y="42"/>
                </a:cxn>
                <a:cxn ang="0">
                  <a:pos x="17" y="40"/>
                </a:cxn>
                <a:cxn ang="0">
                  <a:pos x="28" y="36"/>
                </a:cxn>
                <a:cxn ang="0">
                  <a:pos x="43" y="30"/>
                </a:cxn>
                <a:cxn ang="0">
                  <a:pos x="59" y="23"/>
                </a:cxn>
                <a:cxn ang="0">
                  <a:pos x="74" y="16"/>
                </a:cxn>
                <a:cxn ang="0">
                  <a:pos x="88" y="11"/>
                </a:cxn>
                <a:cxn ang="0">
                  <a:pos x="97" y="7"/>
                </a:cxn>
                <a:cxn ang="0">
                  <a:pos x="101" y="6"/>
                </a:cxn>
                <a:cxn ang="0">
                  <a:pos x="108" y="7"/>
                </a:cxn>
                <a:cxn ang="0">
                  <a:pos x="113" y="10"/>
                </a:cxn>
                <a:cxn ang="0">
                  <a:pos x="118" y="14"/>
                </a:cxn>
                <a:cxn ang="0">
                  <a:pos x="121" y="18"/>
                </a:cxn>
                <a:cxn ang="0">
                  <a:pos x="124" y="23"/>
                </a:cxn>
                <a:cxn ang="0">
                  <a:pos x="126" y="29"/>
                </a:cxn>
                <a:cxn ang="0">
                  <a:pos x="127" y="34"/>
                </a:cxn>
                <a:cxn ang="0">
                  <a:pos x="127" y="40"/>
                </a:cxn>
                <a:cxn ang="0">
                  <a:pos x="126" y="53"/>
                </a:cxn>
                <a:cxn ang="0">
                  <a:pos x="124" y="64"/>
                </a:cxn>
                <a:cxn ang="0">
                  <a:pos x="121" y="74"/>
                </a:cxn>
                <a:cxn ang="0">
                  <a:pos x="119" y="78"/>
                </a:cxn>
                <a:cxn ang="0">
                  <a:pos x="114" y="79"/>
                </a:cxn>
                <a:cxn ang="0">
                  <a:pos x="104" y="83"/>
                </a:cxn>
                <a:cxn ang="0">
                  <a:pos x="90" y="86"/>
                </a:cxn>
                <a:cxn ang="0">
                  <a:pos x="75" y="91"/>
                </a:cxn>
                <a:cxn ang="0">
                  <a:pos x="59" y="97"/>
                </a:cxn>
                <a:cxn ang="0">
                  <a:pos x="45" y="100"/>
                </a:cxn>
                <a:cxn ang="0">
                  <a:pos x="36" y="104"/>
                </a:cxn>
                <a:cxn ang="0">
                  <a:pos x="33" y="105"/>
                </a:cxn>
                <a:cxn ang="0">
                  <a:pos x="35" y="110"/>
                </a:cxn>
                <a:cxn ang="0">
                  <a:pos x="124" y="83"/>
                </a:cxn>
                <a:cxn ang="0">
                  <a:pos x="125" y="82"/>
                </a:cxn>
                <a:cxn ang="0">
                  <a:pos x="127" y="74"/>
                </a:cxn>
                <a:cxn ang="0">
                  <a:pos x="131" y="56"/>
                </a:cxn>
                <a:cxn ang="0">
                  <a:pos x="132" y="36"/>
                </a:cxn>
                <a:cxn ang="0">
                  <a:pos x="126" y="15"/>
                </a:cxn>
                <a:cxn ang="0">
                  <a:pos x="121" y="9"/>
                </a:cxn>
                <a:cxn ang="0">
                  <a:pos x="116" y="4"/>
                </a:cxn>
                <a:cxn ang="0">
                  <a:pos x="109" y="1"/>
                </a:cxn>
                <a:cxn ang="0">
                  <a:pos x="101" y="0"/>
                </a:cxn>
                <a:cxn ang="0">
                  <a:pos x="96" y="1"/>
                </a:cxn>
                <a:cxn ang="0">
                  <a:pos x="84" y="6"/>
                </a:cxn>
                <a:cxn ang="0">
                  <a:pos x="70" y="13"/>
                </a:cxn>
                <a:cxn ang="0">
                  <a:pos x="52" y="19"/>
                </a:cxn>
                <a:cxn ang="0">
                  <a:pos x="35" y="26"/>
                </a:cxn>
                <a:cxn ang="0">
                  <a:pos x="20" y="33"/>
                </a:cxn>
                <a:cxn ang="0">
                  <a:pos x="8" y="38"/>
                </a:cxn>
                <a:cxn ang="0">
                  <a:pos x="5" y="39"/>
                </a:cxn>
              </a:cxnLst>
              <a:rect l="0" t="0" r="r" b="b"/>
              <a:pathLst>
                <a:path w="132" h="110">
                  <a:moveTo>
                    <a:pt x="5" y="39"/>
                  </a:moveTo>
                  <a:lnTo>
                    <a:pt x="0" y="40"/>
                  </a:lnTo>
                  <a:lnTo>
                    <a:pt x="4" y="44"/>
                  </a:lnTo>
                  <a:lnTo>
                    <a:pt x="7" y="47"/>
                  </a:lnTo>
                  <a:lnTo>
                    <a:pt x="15" y="56"/>
                  </a:lnTo>
                  <a:lnTo>
                    <a:pt x="23" y="71"/>
                  </a:lnTo>
                  <a:lnTo>
                    <a:pt x="27" y="90"/>
                  </a:lnTo>
                  <a:lnTo>
                    <a:pt x="33" y="90"/>
                  </a:lnTo>
                  <a:lnTo>
                    <a:pt x="30" y="74"/>
                  </a:lnTo>
                  <a:lnTo>
                    <a:pt x="25" y="60"/>
                  </a:lnTo>
                  <a:lnTo>
                    <a:pt x="18" y="49"/>
                  </a:lnTo>
                  <a:lnTo>
                    <a:pt x="11" y="42"/>
                  </a:lnTo>
                  <a:lnTo>
                    <a:pt x="17" y="40"/>
                  </a:lnTo>
                  <a:lnTo>
                    <a:pt x="28" y="36"/>
                  </a:lnTo>
                  <a:lnTo>
                    <a:pt x="43" y="30"/>
                  </a:lnTo>
                  <a:lnTo>
                    <a:pt x="59" y="23"/>
                  </a:lnTo>
                  <a:lnTo>
                    <a:pt x="74" y="16"/>
                  </a:lnTo>
                  <a:lnTo>
                    <a:pt x="88" y="11"/>
                  </a:lnTo>
                  <a:lnTo>
                    <a:pt x="97" y="7"/>
                  </a:lnTo>
                  <a:lnTo>
                    <a:pt x="101" y="6"/>
                  </a:lnTo>
                  <a:lnTo>
                    <a:pt x="108" y="7"/>
                  </a:lnTo>
                  <a:lnTo>
                    <a:pt x="113" y="10"/>
                  </a:lnTo>
                  <a:lnTo>
                    <a:pt x="118" y="14"/>
                  </a:lnTo>
                  <a:lnTo>
                    <a:pt x="121" y="18"/>
                  </a:lnTo>
                  <a:lnTo>
                    <a:pt x="124" y="23"/>
                  </a:lnTo>
                  <a:lnTo>
                    <a:pt x="126" y="29"/>
                  </a:lnTo>
                  <a:lnTo>
                    <a:pt x="127" y="34"/>
                  </a:lnTo>
                  <a:lnTo>
                    <a:pt x="127" y="40"/>
                  </a:lnTo>
                  <a:lnTo>
                    <a:pt x="126" y="53"/>
                  </a:lnTo>
                  <a:lnTo>
                    <a:pt x="124" y="64"/>
                  </a:lnTo>
                  <a:lnTo>
                    <a:pt x="121" y="74"/>
                  </a:lnTo>
                  <a:lnTo>
                    <a:pt x="119" y="78"/>
                  </a:lnTo>
                  <a:lnTo>
                    <a:pt x="114" y="79"/>
                  </a:lnTo>
                  <a:lnTo>
                    <a:pt x="104" y="83"/>
                  </a:lnTo>
                  <a:lnTo>
                    <a:pt x="90" y="86"/>
                  </a:lnTo>
                  <a:lnTo>
                    <a:pt x="75" y="91"/>
                  </a:lnTo>
                  <a:lnTo>
                    <a:pt x="59" y="97"/>
                  </a:lnTo>
                  <a:lnTo>
                    <a:pt x="45" y="100"/>
                  </a:lnTo>
                  <a:lnTo>
                    <a:pt x="36" y="104"/>
                  </a:lnTo>
                  <a:lnTo>
                    <a:pt x="33" y="105"/>
                  </a:lnTo>
                  <a:lnTo>
                    <a:pt x="35" y="110"/>
                  </a:lnTo>
                  <a:lnTo>
                    <a:pt x="124" y="83"/>
                  </a:lnTo>
                  <a:lnTo>
                    <a:pt x="125" y="82"/>
                  </a:lnTo>
                  <a:lnTo>
                    <a:pt x="127" y="74"/>
                  </a:lnTo>
                  <a:lnTo>
                    <a:pt x="131" y="56"/>
                  </a:lnTo>
                  <a:lnTo>
                    <a:pt x="132" y="36"/>
                  </a:lnTo>
                  <a:lnTo>
                    <a:pt x="126" y="15"/>
                  </a:lnTo>
                  <a:lnTo>
                    <a:pt x="121" y="9"/>
                  </a:lnTo>
                  <a:lnTo>
                    <a:pt x="116" y="4"/>
                  </a:lnTo>
                  <a:lnTo>
                    <a:pt x="109" y="1"/>
                  </a:lnTo>
                  <a:lnTo>
                    <a:pt x="101" y="0"/>
                  </a:lnTo>
                  <a:lnTo>
                    <a:pt x="96" y="1"/>
                  </a:lnTo>
                  <a:lnTo>
                    <a:pt x="84" y="6"/>
                  </a:lnTo>
                  <a:lnTo>
                    <a:pt x="70" y="13"/>
                  </a:lnTo>
                  <a:lnTo>
                    <a:pt x="52" y="19"/>
                  </a:lnTo>
                  <a:lnTo>
                    <a:pt x="35" y="26"/>
                  </a:lnTo>
                  <a:lnTo>
                    <a:pt x="20" y="33"/>
                  </a:lnTo>
                  <a:lnTo>
                    <a:pt x="8" y="38"/>
                  </a:lnTo>
                  <a:lnTo>
                    <a:pt x="5"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7" name="Freeform 35"/>
            <p:cNvSpPr>
              <a:spLocks/>
            </p:cNvSpPr>
            <p:nvPr/>
          </p:nvSpPr>
          <p:spPr bwMode="auto">
            <a:xfrm>
              <a:off x="674" y="3705"/>
              <a:ext cx="60" cy="42"/>
            </a:xfrm>
            <a:custGeom>
              <a:avLst/>
              <a:gdLst/>
              <a:ahLst/>
              <a:cxnLst>
                <a:cxn ang="0">
                  <a:pos x="4" y="45"/>
                </a:cxn>
                <a:cxn ang="0">
                  <a:pos x="3" y="45"/>
                </a:cxn>
                <a:cxn ang="0">
                  <a:pos x="3" y="46"/>
                </a:cxn>
                <a:cxn ang="0">
                  <a:pos x="2" y="50"/>
                </a:cxn>
                <a:cxn ang="0">
                  <a:pos x="0" y="58"/>
                </a:cxn>
                <a:cxn ang="0">
                  <a:pos x="2" y="68"/>
                </a:cxn>
                <a:cxn ang="0">
                  <a:pos x="5" y="77"/>
                </a:cxn>
                <a:cxn ang="0">
                  <a:pos x="8" y="81"/>
                </a:cxn>
                <a:cxn ang="0">
                  <a:pos x="12" y="83"/>
                </a:cxn>
                <a:cxn ang="0">
                  <a:pos x="16" y="84"/>
                </a:cxn>
                <a:cxn ang="0">
                  <a:pos x="22" y="85"/>
                </a:cxn>
                <a:cxn ang="0">
                  <a:pos x="27" y="84"/>
                </a:cxn>
                <a:cxn ang="0">
                  <a:pos x="38" y="81"/>
                </a:cxn>
                <a:cxn ang="0">
                  <a:pos x="54" y="75"/>
                </a:cxn>
                <a:cxn ang="0">
                  <a:pos x="72" y="69"/>
                </a:cxn>
                <a:cxn ang="0">
                  <a:pos x="90" y="65"/>
                </a:cxn>
                <a:cxn ang="0">
                  <a:pos x="106" y="59"/>
                </a:cxn>
                <a:cxn ang="0">
                  <a:pos x="117" y="55"/>
                </a:cxn>
                <a:cxn ang="0">
                  <a:pos x="121" y="54"/>
                </a:cxn>
                <a:cxn ang="0">
                  <a:pos x="120" y="49"/>
                </a:cxn>
                <a:cxn ang="0">
                  <a:pos x="21" y="80"/>
                </a:cxn>
                <a:cxn ang="0">
                  <a:pos x="18" y="80"/>
                </a:cxn>
                <a:cxn ang="0">
                  <a:pos x="14" y="78"/>
                </a:cxn>
                <a:cxn ang="0">
                  <a:pos x="12" y="76"/>
                </a:cxn>
                <a:cxn ang="0">
                  <a:pos x="10" y="74"/>
                </a:cxn>
                <a:cxn ang="0">
                  <a:pos x="8" y="72"/>
                </a:cxn>
                <a:cxn ang="0">
                  <a:pos x="7" y="68"/>
                </a:cxn>
                <a:cxn ang="0">
                  <a:pos x="6" y="65"/>
                </a:cxn>
                <a:cxn ang="0">
                  <a:pos x="6" y="61"/>
                </a:cxn>
                <a:cxn ang="0">
                  <a:pos x="6" y="57"/>
                </a:cxn>
                <a:cxn ang="0">
                  <a:pos x="7" y="53"/>
                </a:cxn>
                <a:cxn ang="0">
                  <a:pos x="7" y="51"/>
                </a:cxn>
                <a:cxn ang="0">
                  <a:pos x="8" y="50"/>
                </a:cxn>
                <a:cxn ang="0">
                  <a:pos x="13" y="47"/>
                </a:cxn>
                <a:cxn ang="0">
                  <a:pos x="25" y="42"/>
                </a:cxn>
                <a:cxn ang="0">
                  <a:pos x="40" y="35"/>
                </a:cxn>
                <a:cxn ang="0">
                  <a:pos x="57" y="27"/>
                </a:cxn>
                <a:cxn ang="0">
                  <a:pos x="74" y="19"/>
                </a:cxn>
                <a:cxn ang="0">
                  <a:pos x="88" y="12"/>
                </a:cxn>
                <a:cxn ang="0">
                  <a:pos x="99" y="7"/>
                </a:cxn>
                <a:cxn ang="0">
                  <a:pos x="103" y="5"/>
                </a:cxn>
                <a:cxn ang="0">
                  <a:pos x="101" y="0"/>
                </a:cxn>
                <a:cxn ang="0">
                  <a:pos x="4" y="45"/>
                </a:cxn>
              </a:cxnLst>
              <a:rect l="0" t="0" r="r" b="b"/>
              <a:pathLst>
                <a:path w="121" h="85">
                  <a:moveTo>
                    <a:pt x="4" y="45"/>
                  </a:moveTo>
                  <a:lnTo>
                    <a:pt x="3" y="45"/>
                  </a:lnTo>
                  <a:lnTo>
                    <a:pt x="3" y="46"/>
                  </a:lnTo>
                  <a:lnTo>
                    <a:pt x="2" y="50"/>
                  </a:lnTo>
                  <a:lnTo>
                    <a:pt x="0" y="58"/>
                  </a:lnTo>
                  <a:lnTo>
                    <a:pt x="2" y="68"/>
                  </a:lnTo>
                  <a:lnTo>
                    <a:pt x="5" y="77"/>
                  </a:lnTo>
                  <a:lnTo>
                    <a:pt x="8" y="81"/>
                  </a:lnTo>
                  <a:lnTo>
                    <a:pt x="12" y="83"/>
                  </a:lnTo>
                  <a:lnTo>
                    <a:pt x="16" y="84"/>
                  </a:lnTo>
                  <a:lnTo>
                    <a:pt x="22" y="85"/>
                  </a:lnTo>
                  <a:lnTo>
                    <a:pt x="27" y="84"/>
                  </a:lnTo>
                  <a:lnTo>
                    <a:pt x="38" y="81"/>
                  </a:lnTo>
                  <a:lnTo>
                    <a:pt x="54" y="75"/>
                  </a:lnTo>
                  <a:lnTo>
                    <a:pt x="72" y="69"/>
                  </a:lnTo>
                  <a:lnTo>
                    <a:pt x="90" y="65"/>
                  </a:lnTo>
                  <a:lnTo>
                    <a:pt x="106" y="59"/>
                  </a:lnTo>
                  <a:lnTo>
                    <a:pt x="117" y="55"/>
                  </a:lnTo>
                  <a:lnTo>
                    <a:pt x="121" y="54"/>
                  </a:lnTo>
                  <a:lnTo>
                    <a:pt x="120" y="49"/>
                  </a:lnTo>
                  <a:lnTo>
                    <a:pt x="21" y="80"/>
                  </a:lnTo>
                  <a:lnTo>
                    <a:pt x="18" y="80"/>
                  </a:lnTo>
                  <a:lnTo>
                    <a:pt x="14" y="78"/>
                  </a:lnTo>
                  <a:lnTo>
                    <a:pt x="12" y="76"/>
                  </a:lnTo>
                  <a:lnTo>
                    <a:pt x="10" y="74"/>
                  </a:lnTo>
                  <a:lnTo>
                    <a:pt x="8" y="72"/>
                  </a:lnTo>
                  <a:lnTo>
                    <a:pt x="7" y="68"/>
                  </a:lnTo>
                  <a:lnTo>
                    <a:pt x="6" y="65"/>
                  </a:lnTo>
                  <a:lnTo>
                    <a:pt x="6" y="61"/>
                  </a:lnTo>
                  <a:lnTo>
                    <a:pt x="6" y="57"/>
                  </a:lnTo>
                  <a:lnTo>
                    <a:pt x="7" y="53"/>
                  </a:lnTo>
                  <a:lnTo>
                    <a:pt x="7" y="51"/>
                  </a:lnTo>
                  <a:lnTo>
                    <a:pt x="8" y="50"/>
                  </a:lnTo>
                  <a:lnTo>
                    <a:pt x="13" y="47"/>
                  </a:lnTo>
                  <a:lnTo>
                    <a:pt x="25" y="42"/>
                  </a:lnTo>
                  <a:lnTo>
                    <a:pt x="40" y="35"/>
                  </a:lnTo>
                  <a:lnTo>
                    <a:pt x="57" y="27"/>
                  </a:lnTo>
                  <a:lnTo>
                    <a:pt x="74" y="19"/>
                  </a:lnTo>
                  <a:lnTo>
                    <a:pt x="88" y="12"/>
                  </a:lnTo>
                  <a:lnTo>
                    <a:pt x="99" y="7"/>
                  </a:lnTo>
                  <a:lnTo>
                    <a:pt x="103" y="5"/>
                  </a:lnTo>
                  <a:lnTo>
                    <a:pt x="101" y="0"/>
                  </a:lnTo>
                  <a:lnTo>
                    <a:pt x="4"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8" name="Freeform 36"/>
            <p:cNvSpPr>
              <a:spLocks/>
            </p:cNvSpPr>
            <p:nvPr/>
          </p:nvSpPr>
          <p:spPr bwMode="auto">
            <a:xfrm>
              <a:off x="789" y="3660"/>
              <a:ext cx="52" cy="50"/>
            </a:xfrm>
            <a:custGeom>
              <a:avLst/>
              <a:gdLst/>
              <a:ahLst/>
              <a:cxnLst>
                <a:cxn ang="0">
                  <a:pos x="65" y="2"/>
                </a:cxn>
                <a:cxn ang="0">
                  <a:pos x="0" y="40"/>
                </a:cxn>
                <a:cxn ang="0">
                  <a:pos x="2" y="45"/>
                </a:cxn>
                <a:cxn ang="0">
                  <a:pos x="4" y="44"/>
                </a:cxn>
                <a:cxn ang="0">
                  <a:pos x="11" y="40"/>
                </a:cxn>
                <a:cxn ang="0">
                  <a:pos x="22" y="34"/>
                </a:cxn>
                <a:cxn ang="0">
                  <a:pos x="33" y="27"/>
                </a:cxn>
                <a:cxn ang="0">
                  <a:pos x="46" y="20"/>
                </a:cxn>
                <a:cxn ang="0">
                  <a:pos x="56" y="14"/>
                </a:cxn>
                <a:cxn ang="0">
                  <a:pos x="64" y="10"/>
                </a:cxn>
                <a:cxn ang="0">
                  <a:pos x="68" y="7"/>
                </a:cxn>
                <a:cxn ang="0">
                  <a:pos x="73" y="11"/>
                </a:cxn>
                <a:cxn ang="0">
                  <a:pos x="83" y="18"/>
                </a:cxn>
                <a:cxn ang="0">
                  <a:pos x="92" y="28"/>
                </a:cxn>
                <a:cxn ang="0">
                  <a:pos x="98" y="42"/>
                </a:cxn>
                <a:cxn ang="0">
                  <a:pos x="99" y="44"/>
                </a:cxn>
                <a:cxn ang="0">
                  <a:pos x="99" y="45"/>
                </a:cxn>
                <a:cxn ang="0">
                  <a:pos x="99" y="48"/>
                </a:cxn>
                <a:cxn ang="0">
                  <a:pos x="99" y="50"/>
                </a:cxn>
                <a:cxn ang="0">
                  <a:pos x="98" y="57"/>
                </a:cxn>
                <a:cxn ang="0">
                  <a:pos x="96" y="64"/>
                </a:cxn>
                <a:cxn ang="0">
                  <a:pos x="93" y="71"/>
                </a:cxn>
                <a:cxn ang="0">
                  <a:pos x="87" y="79"/>
                </a:cxn>
                <a:cxn ang="0">
                  <a:pos x="84" y="80"/>
                </a:cxn>
                <a:cxn ang="0">
                  <a:pos x="77" y="81"/>
                </a:cxn>
                <a:cxn ang="0">
                  <a:pos x="67" y="83"/>
                </a:cxn>
                <a:cxn ang="0">
                  <a:pos x="55" y="87"/>
                </a:cxn>
                <a:cxn ang="0">
                  <a:pos x="42" y="90"/>
                </a:cxn>
                <a:cxn ang="0">
                  <a:pos x="33" y="93"/>
                </a:cxn>
                <a:cxn ang="0">
                  <a:pos x="25" y="94"/>
                </a:cxn>
                <a:cxn ang="0">
                  <a:pos x="23" y="95"/>
                </a:cxn>
                <a:cxn ang="0">
                  <a:pos x="24" y="101"/>
                </a:cxn>
                <a:cxn ang="0">
                  <a:pos x="90" y="83"/>
                </a:cxn>
                <a:cxn ang="0">
                  <a:pos x="98" y="72"/>
                </a:cxn>
                <a:cxn ang="0">
                  <a:pos x="102" y="61"/>
                </a:cxn>
                <a:cxn ang="0">
                  <a:pos x="105" y="50"/>
                </a:cxn>
                <a:cxn ang="0">
                  <a:pos x="103" y="40"/>
                </a:cxn>
                <a:cxn ang="0">
                  <a:pos x="100" y="32"/>
                </a:cxn>
                <a:cxn ang="0">
                  <a:pos x="95" y="23"/>
                </a:cxn>
                <a:cxn ang="0">
                  <a:pos x="91" y="17"/>
                </a:cxn>
                <a:cxn ang="0">
                  <a:pos x="85" y="11"/>
                </a:cxn>
                <a:cxn ang="0">
                  <a:pos x="79" y="7"/>
                </a:cxn>
                <a:cxn ang="0">
                  <a:pos x="73" y="4"/>
                </a:cxn>
                <a:cxn ang="0">
                  <a:pos x="70" y="2"/>
                </a:cxn>
                <a:cxn ang="0">
                  <a:pos x="69" y="0"/>
                </a:cxn>
                <a:cxn ang="0">
                  <a:pos x="67" y="0"/>
                </a:cxn>
                <a:cxn ang="0">
                  <a:pos x="65" y="2"/>
                </a:cxn>
              </a:cxnLst>
              <a:rect l="0" t="0" r="r" b="b"/>
              <a:pathLst>
                <a:path w="105" h="101">
                  <a:moveTo>
                    <a:pt x="65" y="2"/>
                  </a:moveTo>
                  <a:lnTo>
                    <a:pt x="0" y="40"/>
                  </a:lnTo>
                  <a:lnTo>
                    <a:pt x="2" y="45"/>
                  </a:lnTo>
                  <a:lnTo>
                    <a:pt x="4" y="44"/>
                  </a:lnTo>
                  <a:lnTo>
                    <a:pt x="11" y="40"/>
                  </a:lnTo>
                  <a:lnTo>
                    <a:pt x="22" y="34"/>
                  </a:lnTo>
                  <a:lnTo>
                    <a:pt x="33" y="27"/>
                  </a:lnTo>
                  <a:lnTo>
                    <a:pt x="46" y="20"/>
                  </a:lnTo>
                  <a:lnTo>
                    <a:pt x="56" y="14"/>
                  </a:lnTo>
                  <a:lnTo>
                    <a:pt x="64" y="10"/>
                  </a:lnTo>
                  <a:lnTo>
                    <a:pt x="68" y="7"/>
                  </a:lnTo>
                  <a:lnTo>
                    <a:pt x="73" y="11"/>
                  </a:lnTo>
                  <a:lnTo>
                    <a:pt x="83" y="18"/>
                  </a:lnTo>
                  <a:lnTo>
                    <a:pt x="92" y="28"/>
                  </a:lnTo>
                  <a:lnTo>
                    <a:pt x="98" y="42"/>
                  </a:lnTo>
                  <a:lnTo>
                    <a:pt x="99" y="44"/>
                  </a:lnTo>
                  <a:lnTo>
                    <a:pt x="99" y="45"/>
                  </a:lnTo>
                  <a:lnTo>
                    <a:pt x="99" y="48"/>
                  </a:lnTo>
                  <a:lnTo>
                    <a:pt x="99" y="50"/>
                  </a:lnTo>
                  <a:lnTo>
                    <a:pt x="98" y="57"/>
                  </a:lnTo>
                  <a:lnTo>
                    <a:pt x="96" y="64"/>
                  </a:lnTo>
                  <a:lnTo>
                    <a:pt x="93" y="71"/>
                  </a:lnTo>
                  <a:lnTo>
                    <a:pt x="87" y="79"/>
                  </a:lnTo>
                  <a:lnTo>
                    <a:pt x="84" y="80"/>
                  </a:lnTo>
                  <a:lnTo>
                    <a:pt x="77" y="81"/>
                  </a:lnTo>
                  <a:lnTo>
                    <a:pt x="67" y="83"/>
                  </a:lnTo>
                  <a:lnTo>
                    <a:pt x="55" y="87"/>
                  </a:lnTo>
                  <a:lnTo>
                    <a:pt x="42" y="90"/>
                  </a:lnTo>
                  <a:lnTo>
                    <a:pt x="33" y="93"/>
                  </a:lnTo>
                  <a:lnTo>
                    <a:pt x="25" y="94"/>
                  </a:lnTo>
                  <a:lnTo>
                    <a:pt x="23" y="95"/>
                  </a:lnTo>
                  <a:lnTo>
                    <a:pt x="24" y="101"/>
                  </a:lnTo>
                  <a:lnTo>
                    <a:pt x="90" y="83"/>
                  </a:lnTo>
                  <a:lnTo>
                    <a:pt x="98" y="72"/>
                  </a:lnTo>
                  <a:lnTo>
                    <a:pt x="102" y="61"/>
                  </a:lnTo>
                  <a:lnTo>
                    <a:pt x="105" y="50"/>
                  </a:lnTo>
                  <a:lnTo>
                    <a:pt x="103" y="40"/>
                  </a:lnTo>
                  <a:lnTo>
                    <a:pt x="100" y="32"/>
                  </a:lnTo>
                  <a:lnTo>
                    <a:pt x="95" y="23"/>
                  </a:lnTo>
                  <a:lnTo>
                    <a:pt x="91" y="17"/>
                  </a:lnTo>
                  <a:lnTo>
                    <a:pt x="85" y="11"/>
                  </a:lnTo>
                  <a:lnTo>
                    <a:pt x="79" y="7"/>
                  </a:lnTo>
                  <a:lnTo>
                    <a:pt x="73" y="4"/>
                  </a:lnTo>
                  <a:lnTo>
                    <a:pt x="70" y="2"/>
                  </a:lnTo>
                  <a:lnTo>
                    <a:pt x="69" y="0"/>
                  </a:lnTo>
                  <a:lnTo>
                    <a:pt x="67" y="0"/>
                  </a:lnTo>
                  <a:lnTo>
                    <a:pt x="6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9" name="Freeform 37"/>
            <p:cNvSpPr>
              <a:spLocks/>
            </p:cNvSpPr>
            <p:nvPr/>
          </p:nvSpPr>
          <p:spPr bwMode="auto">
            <a:xfrm>
              <a:off x="816" y="3635"/>
              <a:ext cx="63" cy="76"/>
            </a:xfrm>
            <a:custGeom>
              <a:avLst/>
              <a:gdLst/>
              <a:ahLst/>
              <a:cxnLst>
                <a:cxn ang="0">
                  <a:pos x="38" y="2"/>
                </a:cxn>
                <a:cxn ang="0">
                  <a:pos x="21" y="10"/>
                </a:cxn>
                <a:cxn ang="0">
                  <a:pos x="8" y="20"/>
                </a:cxn>
                <a:cxn ang="0">
                  <a:pos x="1" y="29"/>
                </a:cxn>
                <a:cxn ang="0">
                  <a:pos x="4" y="33"/>
                </a:cxn>
                <a:cxn ang="0">
                  <a:pos x="8" y="30"/>
                </a:cxn>
                <a:cxn ang="0">
                  <a:pos x="17" y="20"/>
                </a:cxn>
                <a:cxn ang="0">
                  <a:pos x="31" y="11"/>
                </a:cxn>
                <a:cxn ang="0">
                  <a:pos x="49" y="6"/>
                </a:cxn>
                <a:cxn ang="0">
                  <a:pos x="59" y="6"/>
                </a:cxn>
                <a:cxn ang="0">
                  <a:pos x="69" y="7"/>
                </a:cxn>
                <a:cxn ang="0">
                  <a:pos x="78" y="11"/>
                </a:cxn>
                <a:cxn ang="0">
                  <a:pos x="87" y="17"/>
                </a:cxn>
                <a:cxn ang="0">
                  <a:pos x="105" y="35"/>
                </a:cxn>
                <a:cxn ang="0">
                  <a:pos x="116" y="57"/>
                </a:cxn>
                <a:cxn ang="0">
                  <a:pos x="120" y="82"/>
                </a:cxn>
                <a:cxn ang="0">
                  <a:pos x="116" y="105"/>
                </a:cxn>
                <a:cxn ang="0">
                  <a:pos x="108" y="120"/>
                </a:cxn>
                <a:cxn ang="0">
                  <a:pos x="85" y="143"/>
                </a:cxn>
                <a:cxn ang="0">
                  <a:pos x="75" y="146"/>
                </a:cxn>
                <a:cxn ang="0">
                  <a:pos x="63" y="147"/>
                </a:cxn>
                <a:cxn ang="0">
                  <a:pos x="51" y="146"/>
                </a:cxn>
                <a:cxn ang="0">
                  <a:pos x="37" y="141"/>
                </a:cxn>
                <a:cxn ang="0">
                  <a:pos x="42" y="149"/>
                </a:cxn>
                <a:cxn ang="0">
                  <a:pos x="56" y="153"/>
                </a:cxn>
                <a:cxn ang="0">
                  <a:pos x="69" y="153"/>
                </a:cxn>
                <a:cxn ang="0">
                  <a:pos x="82" y="151"/>
                </a:cxn>
                <a:cxn ang="0">
                  <a:pos x="102" y="137"/>
                </a:cxn>
                <a:cxn ang="0">
                  <a:pos x="118" y="111"/>
                </a:cxn>
                <a:cxn ang="0">
                  <a:pos x="124" y="94"/>
                </a:cxn>
                <a:cxn ang="0">
                  <a:pos x="124" y="69"/>
                </a:cxn>
                <a:cxn ang="0">
                  <a:pos x="116" y="44"/>
                </a:cxn>
                <a:cxn ang="0">
                  <a:pos x="101" y="22"/>
                </a:cxn>
                <a:cxn ang="0">
                  <a:pos x="85" y="9"/>
                </a:cxn>
                <a:cxn ang="0">
                  <a:pos x="75" y="3"/>
                </a:cxn>
                <a:cxn ang="0">
                  <a:pos x="64" y="0"/>
                </a:cxn>
                <a:cxn ang="0">
                  <a:pos x="54" y="0"/>
                </a:cxn>
              </a:cxnLst>
              <a:rect l="0" t="0" r="r" b="b"/>
              <a:pathLst>
                <a:path w="125" h="153">
                  <a:moveTo>
                    <a:pt x="48" y="0"/>
                  </a:moveTo>
                  <a:lnTo>
                    <a:pt x="38" y="2"/>
                  </a:lnTo>
                  <a:lnTo>
                    <a:pt x="29" y="6"/>
                  </a:lnTo>
                  <a:lnTo>
                    <a:pt x="21" y="10"/>
                  </a:lnTo>
                  <a:lnTo>
                    <a:pt x="14" y="16"/>
                  </a:lnTo>
                  <a:lnTo>
                    <a:pt x="8" y="20"/>
                  </a:lnTo>
                  <a:lnTo>
                    <a:pt x="4" y="25"/>
                  </a:lnTo>
                  <a:lnTo>
                    <a:pt x="1" y="29"/>
                  </a:lnTo>
                  <a:lnTo>
                    <a:pt x="0" y="30"/>
                  </a:lnTo>
                  <a:lnTo>
                    <a:pt x="4" y="33"/>
                  </a:lnTo>
                  <a:lnTo>
                    <a:pt x="6" y="32"/>
                  </a:lnTo>
                  <a:lnTo>
                    <a:pt x="8" y="30"/>
                  </a:lnTo>
                  <a:lnTo>
                    <a:pt x="11" y="25"/>
                  </a:lnTo>
                  <a:lnTo>
                    <a:pt x="17" y="20"/>
                  </a:lnTo>
                  <a:lnTo>
                    <a:pt x="24" y="16"/>
                  </a:lnTo>
                  <a:lnTo>
                    <a:pt x="31" y="11"/>
                  </a:lnTo>
                  <a:lnTo>
                    <a:pt x="40" y="8"/>
                  </a:lnTo>
                  <a:lnTo>
                    <a:pt x="49" y="6"/>
                  </a:lnTo>
                  <a:lnTo>
                    <a:pt x="54" y="6"/>
                  </a:lnTo>
                  <a:lnTo>
                    <a:pt x="59" y="6"/>
                  </a:lnTo>
                  <a:lnTo>
                    <a:pt x="63" y="6"/>
                  </a:lnTo>
                  <a:lnTo>
                    <a:pt x="69" y="7"/>
                  </a:lnTo>
                  <a:lnTo>
                    <a:pt x="74" y="9"/>
                  </a:lnTo>
                  <a:lnTo>
                    <a:pt x="78" y="11"/>
                  </a:lnTo>
                  <a:lnTo>
                    <a:pt x="83" y="14"/>
                  </a:lnTo>
                  <a:lnTo>
                    <a:pt x="87" y="17"/>
                  </a:lnTo>
                  <a:lnTo>
                    <a:pt x="97" y="25"/>
                  </a:lnTo>
                  <a:lnTo>
                    <a:pt x="105" y="35"/>
                  </a:lnTo>
                  <a:lnTo>
                    <a:pt x="110" y="46"/>
                  </a:lnTo>
                  <a:lnTo>
                    <a:pt x="116" y="57"/>
                  </a:lnTo>
                  <a:lnTo>
                    <a:pt x="118" y="69"/>
                  </a:lnTo>
                  <a:lnTo>
                    <a:pt x="120" y="82"/>
                  </a:lnTo>
                  <a:lnTo>
                    <a:pt x="118" y="93"/>
                  </a:lnTo>
                  <a:lnTo>
                    <a:pt x="116" y="105"/>
                  </a:lnTo>
                  <a:lnTo>
                    <a:pt x="114" y="109"/>
                  </a:lnTo>
                  <a:lnTo>
                    <a:pt x="108" y="120"/>
                  </a:lnTo>
                  <a:lnTo>
                    <a:pt x="99" y="132"/>
                  </a:lnTo>
                  <a:lnTo>
                    <a:pt x="85" y="143"/>
                  </a:lnTo>
                  <a:lnTo>
                    <a:pt x="79" y="145"/>
                  </a:lnTo>
                  <a:lnTo>
                    <a:pt x="75" y="146"/>
                  </a:lnTo>
                  <a:lnTo>
                    <a:pt x="69" y="147"/>
                  </a:lnTo>
                  <a:lnTo>
                    <a:pt x="63" y="147"/>
                  </a:lnTo>
                  <a:lnTo>
                    <a:pt x="56" y="147"/>
                  </a:lnTo>
                  <a:lnTo>
                    <a:pt x="51" y="146"/>
                  </a:lnTo>
                  <a:lnTo>
                    <a:pt x="44" y="144"/>
                  </a:lnTo>
                  <a:lnTo>
                    <a:pt x="37" y="141"/>
                  </a:lnTo>
                  <a:lnTo>
                    <a:pt x="34" y="146"/>
                  </a:lnTo>
                  <a:lnTo>
                    <a:pt x="42" y="149"/>
                  </a:lnTo>
                  <a:lnTo>
                    <a:pt x="49" y="152"/>
                  </a:lnTo>
                  <a:lnTo>
                    <a:pt x="56" y="153"/>
                  </a:lnTo>
                  <a:lnTo>
                    <a:pt x="63" y="153"/>
                  </a:lnTo>
                  <a:lnTo>
                    <a:pt x="69" y="153"/>
                  </a:lnTo>
                  <a:lnTo>
                    <a:pt x="75" y="152"/>
                  </a:lnTo>
                  <a:lnTo>
                    <a:pt x="82" y="151"/>
                  </a:lnTo>
                  <a:lnTo>
                    <a:pt x="87" y="148"/>
                  </a:lnTo>
                  <a:lnTo>
                    <a:pt x="102" y="137"/>
                  </a:lnTo>
                  <a:lnTo>
                    <a:pt x="113" y="123"/>
                  </a:lnTo>
                  <a:lnTo>
                    <a:pt x="118" y="111"/>
                  </a:lnTo>
                  <a:lnTo>
                    <a:pt x="121" y="107"/>
                  </a:lnTo>
                  <a:lnTo>
                    <a:pt x="124" y="94"/>
                  </a:lnTo>
                  <a:lnTo>
                    <a:pt x="125" y="82"/>
                  </a:lnTo>
                  <a:lnTo>
                    <a:pt x="124" y="69"/>
                  </a:lnTo>
                  <a:lnTo>
                    <a:pt x="121" y="56"/>
                  </a:lnTo>
                  <a:lnTo>
                    <a:pt x="116" y="44"/>
                  </a:lnTo>
                  <a:lnTo>
                    <a:pt x="109" y="32"/>
                  </a:lnTo>
                  <a:lnTo>
                    <a:pt x="101" y="22"/>
                  </a:lnTo>
                  <a:lnTo>
                    <a:pt x="91" y="12"/>
                  </a:lnTo>
                  <a:lnTo>
                    <a:pt x="85" y="9"/>
                  </a:lnTo>
                  <a:lnTo>
                    <a:pt x="80" y="6"/>
                  </a:lnTo>
                  <a:lnTo>
                    <a:pt x="75" y="3"/>
                  </a:lnTo>
                  <a:lnTo>
                    <a:pt x="70" y="1"/>
                  </a:lnTo>
                  <a:lnTo>
                    <a:pt x="64" y="0"/>
                  </a:lnTo>
                  <a:lnTo>
                    <a:pt x="59" y="0"/>
                  </a:lnTo>
                  <a:lnTo>
                    <a:pt x="54" y="0"/>
                  </a:lnTo>
                  <a:lnTo>
                    <a:pt x="4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0" name="Rectangle 38"/>
            <p:cNvSpPr>
              <a:spLocks noChangeArrowheads="1"/>
            </p:cNvSpPr>
            <p:nvPr/>
          </p:nvSpPr>
          <p:spPr bwMode="auto">
            <a:xfrm>
              <a:off x="384" y="4086"/>
              <a:ext cx="1012" cy="39"/>
            </a:xfrm>
            <a:prstGeom prst="rect">
              <a:avLst/>
            </a:prstGeom>
            <a:solidFill>
              <a:srgbClr val="9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1" name="Rectangle 39"/>
            <p:cNvSpPr>
              <a:spLocks noChangeArrowheads="1"/>
            </p:cNvSpPr>
            <p:nvPr/>
          </p:nvSpPr>
          <p:spPr bwMode="auto">
            <a:xfrm>
              <a:off x="386" y="2978"/>
              <a:ext cx="34" cy="291"/>
            </a:xfrm>
            <a:prstGeom prst="rect">
              <a:avLst/>
            </a:prstGeom>
            <a:solidFill>
              <a:srgbClr val="004F8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40"/>
          <p:cNvSpPr/>
          <p:nvPr/>
        </p:nvSpPr>
        <p:spPr>
          <a:xfrm>
            <a:off x="6781800" y="41148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
        <p:nvSpPr>
          <p:cNvPr id="40" name="TextBox 39"/>
          <p:cNvSpPr txBox="1"/>
          <p:nvPr/>
        </p:nvSpPr>
        <p:spPr>
          <a:xfrm>
            <a:off x="609600" y="4572000"/>
            <a:ext cx="3182281" cy="646331"/>
          </a:xfrm>
          <a:prstGeom prst="rect">
            <a:avLst/>
          </a:prstGeom>
          <a:noFill/>
        </p:spPr>
        <p:txBody>
          <a:bodyPr wrap="none" rtlCol="0">
            <a:spAutoFit/>
          </a:bodyPr>
          <a:lstStyle/>
          <a:p>
            <a:r>
              <a:rPr lang="en-US" b="1" dirty="0"/>
              <a:t>Give us a few more trillion and</a:t>
            </a:r>
          </a:p>
          <a:p>
            <a:r>
              <a:rPr lang="en-US" b="1" dirty="0"/>
              <a:t>we’ll win this </a:t>
            </a:r>
            <a:r>
              <a:rPr lang="en-US" b="1" i="1" dirty="0"/>
              <a:t>War On Cancer</a:t>
            </a:r>
          </a:p>
        </p:txBody>
      </p:sp>
      <p:cxnSp>
        <p:nvCxnSpPr>
          <p:cNvPr id="43" name="Straight Connector 42"/>
          <p:cNvCxnSpPr/>
          <p:nvPr/>
        </p:nvCxnSpPr>
        <p:spPr>
          <a:xfrm>
            <a:off x="2514600" y="5181600"/>
            <a:ext cx="1828800" cy="3048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28600" y="5791200"/>
            <a:ext cx="2226250" cy="646331"/>
          </a:xfrm>
          <a:prstGeom prst="rect">
            <a:avLst/>
          </a:prstGeom>
          <a:noFill/>
        </p:spPr>
        <p:txBody>
          <a:bodyPr wrap="none" rtlCol="0">
            <a:spAutoFit/>
          </a:bodyPr>
          <a:lstStyle/>
          <a:p>
            <a:r>
              <a:rPr lang="en-US" dirty="0">
                <a:latin typeface="Andy" pitchFamily="66" charset="0"/>
              </a:rPr>
              <a:t>Hey, didn’t they say </a:t>
            </a:r>
          </a:p>
          <a:p>
            <a:r>
              <a:rPr lang="en-US" dirty="0">
                <a:latin typeface="Andy" pitchFamily="66" charset="0"/>
              </a:rPr>
              <a:t>that a few trillion back?</a:t>
            </a:r>
          </a:p>
        </p:txBody>
      </p:sp>
      <p:cxnSp>
        <p:nvCxnSpPr>
          <p:cNvPr id="47" name="Straight Connector 46"/>
          <p:cNvCxnSpPr/>
          <p:nvPr/>
        </p:nvCxnSpPr>
        <p:spPr>
          <a:xfrm rot="10800000" flipV="1">
            <a:off x="304800" y="6324600"/>
            <a:ext cx="685800" cy="533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676400" y="6400800"/>
            <a:ext cx="972317" cy="338554"/>
          </a:xfrm>
          <a:prstGeom prst="rect">
            <a:avLst/>
          </a:prstGeom>
          <a:noFill/>
        </p:spPr>
        <p:txBody>
          <a:bodyPr wrap="none" rtlCol="0">
            <a:spAutoFit/>
          </a:bodyPr>
          <a:lstStyle/>
          <a:p>
            <a:r>
              <a:rPr lang="en-US" sz="1600" dirty="0"/>
              <a:t>They did!</a:t>
            </a:r>
          </a:p>
        </p:txBody>
      </p:sp>
      <p:cxnSp>
        <p:nvCxnSpPr>
          <p:cNvPr id="53" name="Straight Connector 52"/>
          <p:cNvCxnSpPr/>
          <p:nvPr/>
        </p:nvCxnSpPr>
        <p:spPr>
          <a:xfrm rot="16200000" flipH="1">
            <a:off x="2209800" y="6629400"/>
            <a:ext cx="228600" cy="22860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fontScale="85000" lnSpcReduction="10000"/>
          </a:bodyPr>
          <a:lstStyle/>
          <a:p>
            <a:pPr marL="0">
              <a:buNone/>
            </a:pPr>
            <a:r>
              <a:rPr lang="en-US" i="1" dirty="0"/>
              <a:t>The pressure that is put upon a dead cell by the healthy cells around it presses it into the blood stream so that it goes into the blood stream, is then filtered out by the kidneys into the urinary tract, and finally goes out. </a:t>
            </a:r>
          </a:p>
          <a:p>
            <a:pPr>
              <a:buNone/>
            </a:pPr>
            <a:endParaRPr lang="en-US" i="1" dirty="0"/>
          </a:p>
          <a:p>
            <a:pPr marL="0">
              <a:buNone/>
            </a:pPr>
            <a:r>
              <a:rPr lang="en-US" i="1" dirty="0"/>
              <a:t>This is the way carcinoma cells are passed out of our body. They do not go into the colon. They go out through the urine. And God made us that way so that we could be friends and be around each other and not have BO. If these dead cells came out through the skin, you could smell it for a mile or more. You couldn't use enough soap.  God lets it go out through the urine, and the solution is rather dilute.</a:t>
            </a:r>
          </a:p>
        </p:txBody>
      </p:sp>
      <p:sp>
        <p:nvSpPr>
          <p:cNvPr id="2" name="Title 1"/>
          <p:cNvSpPr>
            <a:spLocks noGrp="1"/>
          </p:cNvSpPr>
          <p:nvPr>
            <p:ph type="title"/>
          </p:nvPr>
        </p:nvSpPr>
        <p:spPr/>
        <p:txBody>
          <a:bodyPr>
            <a:normAutofit fontScale="90000"/>
          </a:bodyPr>
          <a:lstStyle/>
          <a:p>
            <a:r>
              <a:rPr lang="en-US" dirty="0"/>
              <a:t>Rule 39: Carcinoma cells are passed out through kidneys…</a:t>
            </a:r>
          </a:p>
        </p:txBody>
      </p:sp>
      <p:sp>
        <p:nvSpPr>
          <p:cNvPr id="4" name="Rectangle 3"/>
          <p:cNvSpPr/>
          <p:nvPr/>
        </p:nvSpPr>
        <p:spPr>
          <a:xfrm>
            <a:off x="6858000" y="60198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43400"/>
            <a:ext cx="8183880" cy="1051560"/>
          </a:xfrm>
        </p:spPr>
        <p:txBody>
          <a:bodyPr>
            <a:normAutofit fontScale="90000"/>
          </a:bodyPr>
          <a:lstStyle/>
          <a:p>
            <a:r>
              <a:rPr lang="en-US" dirty="0"/>
              <a:t>Rule 40: Perfect health, urine should be clear like water…</a:t>
            </a:r>
          </a:p>
        </p:txBody>
      </p:sp>
      <p:sp>
        <p:nvSpPr>
          <p:cNvPr id="3" name="Content Placeholder 2"/>
          <p:cNvSpPr>
            <a:spLocks noGrp="1"/>
          </p:cNvSpPr>
          <p:nvPr>
            <p:ph idx="1"/>
          </p:nvPr>
        </p:nvSpPr>
        <p:spPr>
          <a:xfrm>
            <a:off x="502920" y="530352"/>
            <a:ext cx="8183880" cy="3889248"/>
          </a:xfrm>
        </p:spPr>
        <p:txBody>
          <a:bodyPr>
            <a:normAutofit fontScale="77500" lnSpcReduction="20000"/>
          </a:bodyPr>
          <a:lstStyle/>
          <a:p>
            <a:r>
              <a:rPr lang="en-US" i="1" dirty="0"/>
              <a:t>Whenever you are drinking the correct amount of water and you are in perfect health, the urine should be as clear as the water you drink, absolutely clear.</a:t>
            </a:r>
          </a:p>
          <a:p>
            <a:endParaRPr lang="en-US" i="1" dirty="0"/>
          </a:p>
          <a:p>
            <a:r>
              <a:rPr lang="en-US" i="1" dirty="0"/>
              <a:t>People, who are absolutely perfect and drink the right amount of water for their weight, should have at least 40,000 dead cells in a liter of urine every day of their life. This is when they are drinking the normal amount. Children are lower than that. </a:t>
            </a:r>
          </a:p>
          <a:p>
            <a:pPr>
              <a:buNone/>
            </a:pPr>
            <a:r>
              <a:rPr lang="en-US" i="1" dirty="0"/>
              <a:t> </a:t>
            </a:r>
          </a:p>
          <a:p>
            <a:r>
              <a:rPr lang="en-US" i="1" dirty="0"/>
              <a:t>If you have eaten something with coloring in it, then it will change the color of the urine a little bit, but only temporarily.</a:t>
            </a:r>
          </a:p>
        </p:txBody>
      </p:sp>
      <p:sp>
        <p:nvSpPr>
          <p:cNvPr id="4" name="Rectangle 3"/>
          <p:cNvSpPr/>
          <p:nvPr/>
        </p:nvSpPr>
        <p:spPr>
          <a:xfrm>
            <a:off x="914400" y="58674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447800"/>
            <a:ext cx="6260592" cy="4800600"/>
          </a:xfrm>
        </p:spPr>
        <p:txBody>
          <a:bodyPr/>
          <a:lstStyle/>
          <a:p>
            <a:r>
              <a:rPr lang="en-US" i="1" dirty="0"/>
              <a:t>Women who are in absolutely perfect health, the menstrual flow is transparent. It is crystal clear.  There is no redness in it at all. It's absolutely transparent. It is clear. There should be no blood cells in it when you are in perfect health.   </a:t>
            </a:r>
          </a:p>
        </p:txBody>
      </p:sp>
      <p:sp>
        <p:nvSpPr>
          <p:cNvPr id="2" name="Title 1"/>
          <p:cNvSpPr>
            <a:spLocks noGrp="1"/>
          </p:cNvSpPr>
          <p:nvPr>
            <p:ph type="title"/>
          </p:nvPr>
        </p:nvSpPr>
        <p:spPr/>
        <p:txBody>
          <a:bodyPr>
            <a:normAutofit fontScale="90000"/>
          </a:bodyPr>
          <a:lstStyle/>
          <a:p>
            <a:r>
              <a:rPr lang="en-US" dirty="0"/>
              <a:t>Rule 41:Women in perfect health, menstrual flow transparent…</a:t>
            </a:r>
          </a:p>
        </p:txBody>
      </p:sp>
      <p:sp>
        <p:nvSpPr>
          <p:cNvPr id="4" name="Rectangle 3"/>
          <p:cNvSpPr/>
          <p:nvPr/>
        </p:nvSpPr>
        <p:spPr>
          <a:xfrm>
            <a:off x="3962400" y="50292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3074" name="Picture 2"/>
          <p:cNvPicPr>
            <a:picLocks noChangeAspect="1" noChangeArrowheads="1"/>
          </p:cNvPicPr>
          <p:nvPr/>
        </p:nvPicPr>
        <p:blipFill>
          <a:blip r:embed="rId2" cstate="print"/>
          <a:srcRect/>
          <a:stretch>
            <a:fillRect/>
          </a:stretch>
        </p:blipFill>
        <p:spPr bwMode="auto">
          <a:xfrm>
            <a:off x="7924800" y="3355975"/>
            <a:ext cx="960437" cy="3502025"/>
          </a:xfrm>
          <a:prstGeom prst="rect">
            <a:avLst/>
          </a:prstGeom>
          <a:noFill/>
          <a:ln w="9525">
            <a:noFill/>
            <a:miter lim="800000"/>
            <a:headEnd/>
            <a:tailEnd/>
          </a:ln>
          <a:effectLst/>
        </p:spPr>
      </p:pic>
      <p:sp>
        <p:nvSpPr>
          <p:cNvPr id="6" name="Rounded Rectangular Callout 5"/>
          <p:cNvSpPr/>
          <p:nvPr/>
        </p:nvSpPr>
        <p:spPr>
          <a:xfrm>
            <a:off x="7696200" y="2133600"/>
            <a:ext cx="1295400" cy="1066800"/>
          </a:xfrm>
          <a:prstGeom prst="wedgeRoundRectCallout">
            <a:avLst>
              <a:gd name="adj1" fmla="val -13745"/>
              <a:gd name="adj2" fmla="val 73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Is that a promise?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1" dirty="0"/>
              <a:t>This is what I am teaching you, once you know what perfect is, then you can find out what imperfect is and then how to work toward perfect.</a:t>
            </a:r>
          </a:p>
        </p:txBody>
      </p:sp>
      <p:sp>
        <p:nvSpPr>
          <p:cNvPr id="2" name="Title 1"/>
          <p:cNvSpPr>
            <a:spLocks noGrp="1"/>
          </p:cNvSpPr>
          <p:nvPr>
            <p:ph type="title"/>
          </p:nvPr>
        </p:nvSpPr>
        <p:spPr/>
        <p:txBody>
          <a:bodyPr>
            <a:normAutofit fontScale="90000"/>
          </a:bodyPr>
          <a:lstStyle/>
          <a:p>
            <a:r>
              <a:rPr lang="en-US" dirty="0"/>
              <a:t>Rule 42: Once you know what perfect is....</a:t>
            </a:r>
          </a:p>
        </p:txBody>
      </p:sp>
      <p:sp>
        <p:nvSpPr>
          <p:cNvPr id="4" name="Rectangle 3"/>
          <p:cNvSpPr/>
          <p:nvPr/>
        </p:nvSpPr>
        <p:spPr>
          <a:xfrm>
            <a:off x="6858000" y="9144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2050" name="Picture 2" descr="C:\Documents and Settings\RH\Local Settings\Temporary Internet Files\Content.IE5\AED0ID8Q\MPj03872990000[1].jpg"/>
          <p:cNvPicPr>
            <a:picLocks noChangeAspect="1" noChangeArrowheads="1"/>
          </p:cNvPicPr>
          <p:nvPr/>
        </p:nvPicPr>
        <p:blipFill>
          <a:blip r:embed="rId2"/>
          <a:srcRect/>
          <a:stretch>
            <a:fillRect/>
          </a:stretch>
        </p:blipFill>
        <p:spPr bwMode="auto">
          <a:xfrm>
            <a:off x="1600200" y="3733800"/>
            <a:ext cx="2228596" cy="3124200"/>
          </a:xfrm>
          <a:prstGeom prst="rect">
            <a:avLst/>
          </a:prstGeom>
          <a:noFill/>
        </p:spPr>
      </p:pic>
      <p:pic>
        <p:nvPicPr>
          <p:cNvPr id="2051" name="Picture 3" descr="C:\Documents and Settings\RH\Local Settings\Temporary Internet Files\Content.IE5\S5UD29MT\MPj03872620000[1].jpg"/>
          <p:cNvPicPr>
            <a:picLocks noChangeAspect="1" noChangeArrowheads="1"/>
          </p:cNvPicPr>
          <p:nvPr/>
        </p:nvPicPr>
        <p:blipFill>
          <a:blip r:embed="rId3"/>
          <a:srcRect/>
          <a:stretch>
            <a:fillRect/>
          </a:stretch>
        </p:blipFill>
        <p:spPr bwMode="auto">
          <a:xfrm>
            <a:off x="3810000" y="3733800"/>
            <a:ext cx="2228596" cy="3124200"/>
          </a:xfrm>
          <a:prstGeom prst="rect">
            <a:avLst/>
          </a:prstGeom>
          <a:noFill/>
        </p:spPr>
      </p:pic>
      <p:sp>
        <p:nvSpPr>
          <p:cNvPr id="7" name="Rounded Rectangle 6"/>
          <p:cNvSpPr/>
          <p:nvPr/>
        </p:nvSpPr>
        <p:spPr>
          <a:xfrm>
            <a:off x="6858000" y="4267200"/>
            <a:ext cx="1752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There is a difference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a:buNone/>
            </a:pPr>
            <a:r>
              <a:rPr lang="en-US" sz="2800" i="1" dirty="0"/>
              <a:t>You cannot tell the difference between an epileptic seizure and a diabetic seizure by looking.   They look exactly alike. There's no way to tell without these tests. </a:t>
            </a:r>
          </a:p>
          <a:p>
            <a:pPr marL="0">
              <a:buNone/>
            </a:pPr>
            <a:r>
              <a:rPr lang="en-US" sz="2800" i="1" dirty="0"/>
              <a:t>However, we are going to learn quite a lot more about diabetes before this course is over.   About how to handle it and what to do and how to determine whether a seizure is diabetic or  epileptic. </a:t>
            </a:r>
          </a:p>
        </p:txBody>
      </p:sp>
      <p:sp>
        <p:nvSpPr>
          <p:cNvPr id="2" name="Title 1"/>
          <p:cNvSpPr>
            <a:spLocks noGrp="1"/>
          </p:cNvSpPr>
          <p:nvPr>
            <p:ph type="title"/>
          </p:nvPr>
        </p:nvSpPr>
        <p:spPr/>
        <p:txBody>
          <a:bodyPr>
            <a:normAutofit fontScale="90000"/>
          </a:bodyPr>
          <a:lstStyle/>
          <a:p>
            <a:r>
              <a:rPr lang="en-US" dirty="0"/>
              <a:t>Rule 43: Epileptic &amp; diabetic seizures appear the same…</a:t>
            </a:r>
          </a:p>
        </p:txBody>
      </p:sp>
      <p:sp>
        <p:nvSpPr>
          <p:cNvPr id="4" name="Rectangle 3"/>
          <p:cNvSpPr/>
          <p:nvPr/>
        </p:nvSpPr>
        <p:spPr>
          <a:xfrm>
            <a:off x="152400" y="6273225"/>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pic>
        <p:nvPicPr>
          <p:cNvPr id="1026" name="Picture 2"/>
          <p:cNvPicPr>
            <a:picLocks noChangeAspect="1" noChangeArrowheads="1"/>
          </p:cNvPicPr>
          <p:nvPr/>
        </p:nvPicPr>
        <p:blipFill>
          <a:blip r:embed="rId2" cstate="print"/>
          <a:srcRect/>
          <a:stretch>
            <a:fillRect/>
          </a:stretch>
        </p:blipFill>
        <p:spPr bwMode="auto">
          <a:xfrm>
            <a:off x="6885584" y="5200650"/>
            <a:ext cx="2258416" cy="16573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114800" y="5181601"/>
            <a:ext cx="2626716" cy="16764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5">
                <a:tint val="45000"/>
                <a:satMod val="400000"/>
              </a:schemeClr>
            </a:duotone>
          </a:blip>
          <a:tile tx="0" ty="0" sx="90000" sy="90000" flip="xy"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600200"/>
            <a:ext cx="7498080" cy="1905000"/>
          </a:xfrm>
        </p:spPr>
        <p:txBody>
          <a:bodyPr/>
          <a:lstStyle/>
          <a:p>
            <a:pPr>
              <a:buNone/>
            </a:pPr>
            <a:r>
              <a:rPr lang="en-US" i="1" dirty="0"/>
              <a:t>There is organic chemistry; there is inorganic chemistry; and there is also colloidal chemistry.</a:t>
            </a:r>
            <a:endParaRPr lang="en-US" sz="2000" dirty="0"/>
          </a:p>
        </p:txBody>
      </p:sp>
      <p:sp>
        <p:nvSpPr>
          <p:cNvPr id="2" name="Title 1"/>
          <p:cNvSpPr>
            <a:spLocks noGrp="1"/>
          </p:cNvSpPr>
          <p:nvPr>
            <p:ph type="title"/>
          </p:nvPr>
        </p:nvSpPr>
        <p:spPr/>
        <p:txBody>
          <a:bodyPr>
            <a:noAutofit/>
          </a:bodyPr>
          <a:lstStyle/>
          <a:p>
            <a:r>
              <a:rPr lang="en-US" sz="3600" dirty="0"/>
              <a:t>Rule 44: Three branches of chemistry: organic, inorganic, colloidal…</a:t>
            </a:r>
          </a:p>
        </p:txBody>
      </p:sp>
      <p:pic>
        <p:nvPicPr>
          <p:cNvPr id="2050" name="Picture 2"/>
          <p:cNvPicPr>
            <a:picLocks noChangeAspect="1" noChangeArrowheads="1"/>
          </p:cNvPicPr>
          <p:nvPr/>
        </p:nvPicPr>
        <p:blipFill>
          <a:blip r:embed="rId3"/>
          <a:srcRect/>
          <a:stretch>
            <a:fillRect/>
          </a:stretch>
        </p:blipFill>
        <p:spPr bwMode="auto">
          <a:xfrm>
            <a:off x="3200400" y="3124200"/>
            <a:ext cx="2790349" cy="1600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duotone>
              <a:prstClr val="black"/>
              <a:schemeClr val="accent3">
                <a:tint val="45000"/>
                <a:satMod val="400000"/>
              </a:schemeClr>
            </a:duotone>
          </a:blip>
          <a:srcRect/>
          <a:stretch>
            <a:fillRect/>
          </a:stretch>
        </p:blipFill>
        <p:spPr bwMode="auto">
          <a:xfrm>
            <a:off x="1219200" y="5257800"/>
            <a:ext cx="1221315" cy="1462088"/>
          </a:xfrm>
          <a:prstGeom prst="rect">
            <a:avLst/>
          </a:prstGeom>
          <a:noFill/>
          <a:ln w="9525">
            <a:noFill/>
            <a:miter lim="800000"/>
            <a:headEnd/>
            <a:tailEnd/>
          </a:ln>
          <a:effectLst/>
        </p:spPr>
      </p:pic>
      <p:pic>
        <p:nvPicPr>
          <p:cNvPr id="6" name="Picture 3"/>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4114800" y="5257800"/>
            <a:ext cx="1221315" cy="1462088"/>
          </a:xfrm>
          <a:prstGeom prst="rect">
            <a:avLst/>
          </a:prstGeom>
          <a:noFill/>
          <a:ln w="9525">
            <a:noFill/>
            <a:miter lim="800000"/>
            <a:headEnd/>
            <a:tailEnd/>
          </a:ln>
          <a:effectLst/>
        </p:spPr>
      </p:pic>
      <p:pic>
        <p:nvPicPr>
          <p:cNvPr id="7" name="Picture 3"/>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7086600" y="5257800"/>
            <a:ext cx="1221315" cy="1462088"/>
          </a:xfrm>
          <a:prstGeom prst="rect">
            <a:avLst/>
          </a:prstGeom>
          <a:noFill/>
          <a:ln w="9525">
            <a:noFill/>
            <a:miter lim="800000"/>
            <a:headEnd/>
            <a:tailEnd/>
          </a:ln>
          <a:effectLst/>
        </p:spPr>
      </p:pic>
      <p:sp>
        <p:nvSpPr>
          <p:cNvPr id="8" name="TextBox 7"/>
          <p:cNvSpPr txBox="1"/>
          <p:nvPr/>
        </p:nvSpPr>
        <p:spPr>
          <a:xfrm>
            <a:off x="1143000" y="6248400"/>
            <a:ext cx="894797" cy="369332"/>
          </a:xfrm>
          <a:prstGeom prst="rect">
            <a:avLst/>
          </a:prstGeom>
          <a:noFill/>
        </p:spPr>
        <p:txBody>
          <a:bodyPr wrap="none" rtlCol="0">
            <a:spAutoFit/>
          </a:bodyPr>
          <a:lstStyle/>
          <a:p>
            <a:r>
              <a:rPr lang="en-US" dirty="0"/>
              <a:t>Carbon</a:t>
            </a:r>
          </a:p>
        </p:txBody>
      </p:sp>
      <p:sp>
        <p:nvSpPr>
          <p:cNvPr id="9" name="TextBox 8"/>
          <p:cNvSpPr txBox="1"/>
          <p:nvPr/>
        </p:nvSpPr>
        <p:spPr>
          <a:xfrm>
            <a:off x="4114800" y="6248400"/>
            <a:ext cx="1202573" cy="369332"/>
          </a:xfrm>
          <a:prstGeom prst="rect">
            <a:avLst/>
          </a:prstGeom>
          <a:noFill/>
        </p:spPr>
        <p:txBody>
          <a:bodyPr wrap="none" rtlCol="0">
            <a:spAutoFit/>
          </a:bodyPr>
          <a:lstStyle/>
          <a:p>
            <a:r>
              <a:rPr lang="en-US" dirty="0"/>
              <a:t>No carbon</a:t>
            </a:r>
          </a:p>
        </p:txBody>
      </p:sp>
      <p:sp>
        <p:nvSpPr>
          <p:cNvPr id="10" name="TextBox 9"/>
          <p:cNvSpPr txBox="1"/>
          <p:nvPr/>
        </p:nvSpPr>
        <p:spPr>
          <a:xfrm>
            <a:off x="7239000" y="6248400"/>
            <a:ext cx="960519" cy="369332"/>
          </a:xfrm>
          <a:prstGeom prst="rect">
            <a:avLst/>
          </a:prstGeom>
          <a:noFill/>
        </p:spPr>
        <p:txBody>
          <a:bodyPr wrap="none" rtlCol="0">
            <a:spAutoFit/>
          </a:bodyPr>
          <a:lstStyle/>
          <a:p>
            <a:r>
              <a:rPr lang="en-US" dirty="0"/>
              <a:t>Colloids</a:t>
            </a:r>
          </a:p>
        </p:txBody>
      </p:sp>
      <p:sp>
        <p:nvSpPr>
          <p:cNvPr id="11" name="Rectangle 10"/>
          <p:cNvSpPr/>
          <p:nvPr/>
        </p:nvSpPr>
        <p:spPr>
          <a:xfrm>
            <a:off x="6858000" y="41148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800600" y="4114800"/>
            <a:ext cx="4048125" cy="2619375"/>
          </a:xfrm>
          <a:prstGeom prst="rect">
            <a:avLst/>
          </a:prstGeom>
          <a:noFill/>
          <a:ln w="9525">
            <a:noFill/>
            <a:miter lim="800000"/>
            <a:headEnd/>
            <a:tailEnd/>
          </a:ln>
          <a:effectLst/>
        </p:spPr>
      </p:pic>
      <p:sp>
        <p:nvSpPr>
          <p:cNvPr id="3" name="Subtitle 2"/>
          <p:cNvSpPr>
            <a:spLocks noGrp="1"/>
          </p:cNvSpPr>
          <p:nvPr>
            <p:ph type="subTitle" idx="1"/>
          </p:nvPr>
        </p:nvSpPr>
        <p:spPr>
          <a:xfrm>
            <a:off x="228600" y="3200400"/>
            <a:ext cx="8229600" cy="1600200"/>
          </a:xfrm>
        </p:spPr>
        <p:txBody>
          <a:bodyPr>
            <a:normAutofit/>
          </a:bodyPr>
          <a:lstStyle/>
          <a:p>
            <a:r>
              <a:rPr lang="en-US" b="1" i="1" dirty="0"/>
              <a:t>Organic chemistry is the branch of chemistry that deals with the carbons, any substance containing carbon.</a:t>
            </a:r>
            <a:endParaRPr lang="en-US" b="1" dirty="0"/>
          </a:p>
        </p:txBody>
      </p:sp>
      <p:sp>
        <p:nvSpPr>
          <p:cNvPr id="2" name="Title 1"/>
          <p:cNvSpPr>
            <a:spLocks noGrp="1"/>
          </p:cNvSpPr>
          <p:nvPr>
            <p:ph type="ctrTitle"/>
          </p:nvPr>
        </p:nvSpPr>
        <p:spPr/>
        <p:txBody>
          <a:bodyPr>
            <a:normAutofit/>
          </a:bodyPr>
          <a:lstStyle/>
          <a:p>
            <a:r>
              <a:rPr lang="en-US"/>
              <a:t>Rule 45: Organic </a:t>
            </a:r>
            <a:r>
              <a:rPr lang="en-US" dirty="0"/>
              <a:t>chemistry deals </a:t>
            </a:r>
            <a:r>
              <a:rPr lang="en-US"/>
              <a:t>with carbons…</a:t>
            </a:r>
            <a:endParaRPr lang="en-US" dirty="0"/>
          </a:p>
        </p:txBody>
      </p:sp>
      <p:pic>
        <p:nvPicPr>
          <p:cNvPr id="1027" name="Picture 3"/>
          <p:cNvPicPr>
            <a:picLocks noChangeAspect="1" noChangeArrowheads="1"/>
          </p:cNvPicPr>
          <p:nvPr/>
        </p:nvPicPr>
        <p:blipFill>
          <a:blip r:embed="rId3"/>
          <a:srcRect/>
          <a:stretch>
            <a:fillRect/>
          </a:stretch>
        </p:blipFill>
        <p:spPr bwMode="auto">
          <a:xfrm>
            <a:off x="2209800" y="4114800"/>
            <a:ext cx="3119437" cy="2634513"/>
          </a:xfrm>
          <a:prstGeom prst="rect">
            <a:avLst/>
          </a:prstGeom>
          <a:noFill/>
          <a:ln w="9525">
            <a:noFill/>
            <a:miter lim="800000"/>
            <a:headEnd/>
            <a:tailEnd/>
          </a:ln>
          <a:effectLst/>
        </p:spPr>
      </p:pic>
      <p:sp>
        <p:nvSpPr>
          <p:cNvPr id="6" name="Rectangle 5"/>
          <p:cNvSpPr/>
          <p:nvPr/>
        </p:nvSpPr>
        <p:spPr>
          <a:xfrm>
            <a:off x="6629400" y="3048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Rule 46: Inorganic chemistry…</a:t>
            </a:r>
          </a:p>
        </p:txBody>
      </p:sp>
      <p:sp>
        <p:nvSpPr>
          <p:cNvPr id="3" name="Content Placeholder 2"/>
          <p:cNvSpPr>
            <a:spLocks noGrp="1"/>
          </p:cNvSpPr>
          <p:nvPr>
            <p:ph idx="1"/>
          </p:nvPr>
        </p:nvSpPr>
        <p:spPr/>
        <p:txBody>
          <a:bodyPr/>
          <a:lstStyle/>
          <a:p>
            <a:r>
              <a:rPr lang="en-US" i="1" dirty="0">
                <a:solidFill>
                  <a:schemeClr val="bg1"/>
                </a:solidFill>
              </a:rPr>
              <a:t>Inorganic chemistry simply refers to the chemistry of those materials that do not contain carbon.</a:t>
            </a:r>
          </a:p>
        </p:txBody>
      </p:sp>
      <p:sp>
        <p:nvSpPr>
          <p:cNvPr id="4" name="Rectangle 3"/>
          <p:cNvSpPr/>
          <p:nvPr/>
        </p:nvSpPr>
        <p:spPr>
          <a:xfrm>
            <a:off x="4419600" y="34290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RBTI is not medicine (slide 1)</a:t>
            </a:r>
          </a:p>
        </p:txBody>
      </p:sp>
      <p:sp>
        <p:nvSpPr>
          <p:cNvPr id="6" name="Content Placeholder 5"/>
          <p:cNvSpPr>
            <a:spLocks noGrp="1"/>
          </p:cNvSpPr>
          <p:nvPr>
            <p:ph idx="1"/>
          </p:nvPr>
        </p:nvSpPr>
        <p:spPr/>
        <p:txBody>
          <a:bodyPr>
            <a:normAutofit fontScale="92500"/>
          </a:bodyPr>
          <a:lstStyle/>
          <a:p>
            <a:r>
              <a:rPr lang="en-US" dirty="0"/>
              <a:t>There is no logical way to reason, in any shape, form, or fashion, that the Reams Biological Theory of Ionization is the practice of medicine or one of the healing arts. It deals only with food and diet. Everyone is on a diet of some kind even of his own choosing.</a:t>
            </a:r>
          </a:p>
          <a:p>
            <a:pPr>
              <a:buNone/>
            </a:pPr>
            <a:r>
              <a:rPr lang="en-US" dirty="0"/>
              <a:t>    </a:t>
            </a:r>
          </a:p>
          <a:p>
            <a:r>
              <a:rPr lang="en-US" dirty="0"/>
              <a:t>The practice of medicine deals with drugs and surgery.  Many doctors discredit the idea that food has anything to do with illness. The last I knew, only two of the medical colleges in the United States offer instruction on diet, and these two colleges only give two college hours about diet.</a:t>
            </a:r>
          </a:p>
          <a:p>
            <a:pPr>
              <a:buNone/>
            </a:pPr>
            <a:endParaRPr lang="en-US" dirty="0"/>
          </a:p>
        </p:txBody>
      </p:sp>
      <p:sp>
        <p:nvSpPr>
          <p:cNvPr id="4" name="Rectangle 3"/>
          <p:cNvSpPr/>
          <p:nvPr/>
        </p:nvSpPr>
        <p:spPr>
          <a:xfrm>
            <a:off x="7121780" y="6096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i="1" dirty="0"/>
              <a:t>One branch of colloidal chemistry deals with the measurement of size. For instance, you can have colloidal gold, colloidal iron, colloidal manganese, which is only a measurement of size.</a:t>
            </a:r>
          </a:p>
          <a:p>
            <a:endParaRPr lang="en-US" i="1" dirty="0"/>
          </a:p>
          <a:p>
            <a:r>
              <a:rPr lang="en-US" i="1" dirty="0"/>
              <a:t>There is also chemical colloid, a compound colloid, which conforms to the size but it is different.</a:t>
            </a:r>
          </a:p>
        </p:txBody>
      </p:sp>
      <p:sp>
        <p:nvSpPr>
          <p:cNvPr id="2" name="Title 1"/>
          <p:cNvSpPr>
            <a:spLocks noGrp="1"/>
          </p:cNvSpPr>
          <p:nvPr>
            <p:ph type="title"/>
          </p:nvPr>
        </p:nvSpPr>
        <p:spPr/>
        <p:txBody>
          <a:bodyPr>
            <a:normAutofit fontScale="90000"/>
          </a:bodyPr>
          <a:lstStyle/>
          <a:p>
            <a:r>
              <a:rPr lang="en-US" dirty="0"/>
              <a:t>Rule 47: Colloidal chemistry has two different branches…</a:t>
            </a:r>
          </a:p>
        </p:txBody>
      </p:sp>
      <p:sp>
        <p:nvSpPr>
          <p:cNvPr id="4" name="Rectangle 3"/>
          <p:cNvSpPr/>
          <p:nvPr/>
        </p:nvSpPr>
        <p:spPr>
          <a:xfrm>
            <a:off x="0" y="6273225"/>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74638"/>
            <a:ext cx="8686800" cy="1143000"/>
          </a:xfrm>
        </p:spPr>
        <p:txBody>
          <a:bodyPr>
            <a:noAutofit/>
          </a:bodyPr>
          <a:lstStyle/>
          <a:p>
            <a:r>
              <a:rPr lang="en-US" sz="3200" dirty="0"/>
              <a:t>Rule 49: A true chemical colloid is a complete solar system unto itself…</a:t>
            </a:r>
          </a:p>
        </p:txBody>
      </p:sp>
      <p:sp>
        <p:nvSpPr>
          <p:cNvPr id="2" name="Content Placeholder 1"/>
          <p:cNvSpPr>
            <a:spLocks noGrp="1"/>
          </p:cNvSpPr>
          <p:nvPr>
            <p:ph idx="1"/>
          </p:nvPr>
        </p:nvSpPr>
        <p:spPr/>
        <p:txBody>
          <a:bodyPr>
            <a:normAutofit fontScale="77500" lnSpcReduction="20000"/>
          </a:bodyPr>
          <a:lstStyle/>
          <a:p>
            <a:r>
              <a:rPr lang="en-US" i="1" dirty="0"/>
              <a:t>It cannot be taken apart. It cannot be divided. There are just so many of them and no more. </a:t>
            </a:r>
          </a:p>
          <a:p>
            <a:r>
              <a:rPr lang="en-US" i="1" dirty="0"/>
              <a:t>Without colloids we would not have bones, teeth, or fingernails. </a:t>
            </a:r>
          </a:p>
          <a:p>
            <a:r>
              <a:rPr lang="en-US" i="1" dirty="0"/>
              <a:t>In fact, there would be no life upon the earth without the colloid. </a:t>
            </a:r>
          </a:p>
          <a:p>
            <a:r>
              <a:rPr lang="en-US" i="1" dirty="0"/>
              <a:t>The colloidal structure of a vine destines it to climb something---a rope, a post, a wire, a tree…</a:t>
            </a:r>
          </a:p>
          <a:p>
            <a:r>
              <a:rPr lang="en-US" i="1" dirty="0"/>
              <a:t>The colloidal structure of a tree destines it to stand strong and upright. </a:t>
            </a:r>
          </a:p>
          <a:p>
            <a:r>
              <a:rPr lang="en-US" i="1" dirty="0"/>
              <a:t>The colloidal substance in the wood itself, or in the vine itself,  makes the difference.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50--Colloids are so fine that gravity has no attraction...</a:t>
            </a:r>
          </a:p>
        </p:txBody>
      </p:sp>
      <p:sp>
        <p:nvSpPr>
          <p:cNvPr id="3" name="Content Placeholder 2"/>
          <p:cNvSpPr>
            <a:spLocks noGrp="1"/>
          </p:cNvSpPr>
          <p:nvPr>
            <p:ph idx="1"/>
          </p:nvPr>
        </p:nvSpPr>
        <p:spPr/>
        <p:txBody>
          <a:bodyPr>
            <a:normAutofit fontScale="92500" lnSpcReduction="10000"/>
          </a:bodyPr>
          <a:lstStyle/>
          <a:p>
            <a:r>
              <a:rPr lang="en-US" dirty="0"/>
              <a:t>Colloids are repelled by both the negative and positive poles. </a:t>
            </a:r>
          </a:p>
          <a:p>
            <a:r>
              <a:rPr lang="en-US" dirty="0"/>
              <a:t>They are so fine that they will pass right through Pyrex glass with no problem at all. </a:t>
            </a:r>
          </a:p>
          <a:p>
            <a:r>
              <a:rPr lang="en-US" dirty="0"/>
              <a:t>They are wonderful little things to know about, and without them there would be no life on the earth. </a:t>
            </a:r>
          </a:p>
          <a:p>
            <a:r>
              <a:rPr lang="en-US" dirty="0"/>
              <a:t>They are the diamond in the dew drop. </a:t>
            </a:r>
          </a:p>
          <a:p>
            <a:r>
              <a:rPr lang="en-US" dirty="0"/>
              <a:t>This is what your fingers are made of, your fingernails, your palms.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56: The laws of nature are constant, </a:t>
            </a:r>
            <a:r>
              <a:rPr lang="en-US"/>
              <a:t>never confused…</a:t>
            </a:r>
            <a:endParaRPr lang="en-US" dirty="0"/>
          </a:p>
        </p:txBody>
      </p:sp>
      <p:sp>
        <p:nvSpPr>
          <p:cNvPr id="3" name="Content Placeholder 2"/>
          <p:cNvSpPr>
            <a:spLocks noGrp="1"/>
          </p:cNvSpPr>
          <p:nvPr>
            <p:ph idx="1"/>
          </p:nvPr>
        </p:nvSpPr>
        <p:spPr/>
        <p:txBody>
          <a:bodyPr/>
          <a:lstStyle/>
          <a:p>
            <a:pPr marL="0">
              <a:buNone/>
            </a:pPr>
            <a:r>
              <a:rPr lang="en-US" i="1" dirty="0"/>
              <a:t>For instance, a team of scientists and doctors explaining the virtues of drug “x” will not make near the impression on you than will actually watching your own fingernails grow super-strong merely from taking a mineral-colloid supplement</a:t>
            </a:r>
            <a:r>
              <a:rPr lang="en-US" dirty="0"/>
              <a:t>. </a:t>
            </a:r>
          </a:p>
        </p:txBody>
      </p:sp>
      <p:pic>
        <p:nvPicPr>
          <p:cNvPr id="1027" name="Picture 3"/>
          <p:cNvPicPr>
            <a:picLocks noChangeAspect="1" noChangeArrowheads="1"/>
          </p:cNvPicPr>
          <p:nvPr/>
        </p:nvPicPr>
        <p:blipFill>
          <a:blip r:embed="rId2"/>
          <a:srcRect/>
          <a:stretch>
            <a:fillRect/>
          </a:stretch>
        </p:blipFill>
        <p:spPr bwMode="auto">
          <a:xfrm flipH="1">
            <a:off x="2743200" y="4606925"/>
            <a:ext cx="2481715" cy="2251075"/>
          </a:xfrm>
          <a:prstGeom prst="rect">
            <a:avLst/>
          </a:prstGeom>
          <a:noFill/>
          <a:ln w="9525">
            <a:noFill/>
            <a:miter lim="800000"/>
            <a:headEnd/>
            <a:tailEnd/>
          </a:ln>
          <a:effectLst/>
        </p:spPr>
      </p:pic>
      <p:sp>
        <p:nvSpPr>
          <p:cNvPr id="6" name="TextBox 5"/>
          <p:cNvSpPr txBox="1"/>
          <p:nvPr/>
        </p:nvSpPr>
        <p:spPr>
          <a:xfrm>
            <a:off x="762000" y="4572000"/>
            <a:ext cx="1600200" cy="1077218"/>
          </a:xfrm>
          <a:prstGeom prst="rect">
            <a:avLst/>
          </a:prstGeom>
          <a:noFill/>
        </p:spPr>
        <p:txBody>
          <a:bodyPr wrap="square" rtlCol="0">
            <a:spAutoFit/>
          </a:bodyPr>
          <a:lstStyle/>
          <a:p>
            <a:r>
              <a:rPr lang="en-US" sz="1600" dirty="0">
                <a:latin typeface="Comic Sans MS" pitchFamily="66" charset="0"/>
              </a:rPr>
              <a:t>Yeah, well I’d like to see the FDA approval on that one</a:t>
            </a:r>
          </a:p>
        </p:txBody>
      </p:sp>
      <p:sp>
        <p:nvSpPr>
          <p:cNvPr id="7" name="TextBox 6"/>
          <p:cNvSpPr txBox="1"/>
          <p:nvPr/>
        </p:nvSpPr>
        <p:spPr>
          <a:xfrm>
            <a:off x="5638800" y="4495800"/>
            <a:ext cx="1828800" cy="1323439"/>
          </a:xfrm>
          <a:prstGeom prst="rect">
            <a:avLst/>
          </a:prstGeom>
          <a:noFill/>
        </p:spPr>
        <p:txBody>
          <a:bodyPr wrap="square" rtlCol="0">
            <a:spAutoFit/>
          </a:bodyPr>
          <a:lstStyle/>
          <a:p>
            <a:r>
              <a:rPr lang="en-US" sz="1600" dirty="0">
                <a:latin typeface="Comic Sans MS" pitchFamily="66" charset="0"/>
              </a:rPr>
              <a:t>You won’t, silly boy.  Some things you have to see for yourself</a:t>
            </a:r>
          </a:p>
        </p:txBody>
      </p:sp>
      <p:cxnSp>
        <p:nvCxnSpPr>
          <p:cNvPr id="9" name="Straight Connector 8"/>
          <p:cNvCxnSpPr/>
          <p:nvPr/>
        </p:nvCxnSpPr>
        <p:spPr>
          <a:xfrm rot="10800000">
            <a:off x="2209800" y="5181600"/>
            <a:ext cx="990600" cy="1588"/>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4876800" y="4800600"/>
            <a:ext cx="762000" cy="38100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429000" cy="4525963"/>
          </a:xfrm>
        </p:spPr>
        <p:txBody>
          <a:bodyPr>
            <a:normAutofit fontScale="92500" lnSpcReduction="10000"/>
          </a:bodyPr>
          <a:lstStyle/>
          <a:p>
            <a:r>
              <a:rPr lang="en-US" dirty="0"/>
              <a:t>Cholesterol</a:t>
            </a:r>
          </a:p>
          <a:p>
            <a:r>
              <a:rPr lang="en-US" dirty="0"/>
              <a:t>Varicose veins</a:t>
            </a:r>
          </a:p>
          <a:p>
            <a:r>
              <a:rPr lang="en-US" dirty="0"/>
              <a:t>Heart attacks</a:t>
            </a:r>
          </a:p>
          <a:p>
            <a:r>
              <a:rPr lang="en-US" dirty="0"/>
              <a:t>Kidney stones</a:t>
            </a:r>
          </a:p>
          <a:p>
            <a:r>
              <a:rPr lang="en-US" dirty="0"/>
              <a:t>Arthritis</a:t>
            </a:r>
          </a:p>
          <a:p>
            <a:r>
              <a:rPr lang="en-US" dirty="0"/>
              <a:t>Cancer</a:t>
            </a:r>
          </a:p>
          <a:p>
            <a:r>
              <a:rPr lang="en-US" dirty="0"/>
              <a:t>Crib death</a:t>
            </a:r>
          </a:p>
          <a:p>
            <a:r>
              <a:rPr lang="en-US" dirty="0"/>
              <a:t>Strong bodies, clear minds</a:t>
            </a:r>
          </a:p>
          <a:p>
            <a:r>
              <a:rPr lang="en-US" dirty="0"/>
              <a:t>And many other</a:t>
            </a:r>
            <a:br>
              <a:rPr lang="en-US" dirty="0"/>
            </a:br>
            <a:r>
              <a:rPr lang="en-US" dirty="0"/>
              <a:t>problems…</a:t>
            </a:r>
          </a:p>
        </p:txBody>
      </p:sp>
      <p:sp>
        <p:nvSpPr>
          <p:cNvPr id="3" name="Title 2"/>
          <p:cNvSpPr>
            <a:spLocks noGrp="1"/>
          </p:cNvSpPr>
          <p:nvPr>
            <p:ph type="title"/>
          </p:nvPr>
        </p:nvSpPr>
        <p:spPr/>
        <p:txBody>
          <a:bodyPr>
            <a:normAutofit fontScale="90000"/>
          </a:bodyPr>
          <a:lstStyle/>
          <a:p>
            <a:r>
              <a:rPr lang="en-US" dirty="0"/>
              <a:t>The RBTI has much to say about the puzzles of life…</a:t>
            </a:r>
          </a:p>
        </p:txBody>
      </p:sp>
      <p:sp>
        <p:nvSpPr>
          <p:cNvPr id="4" name="TextBox 3"/>
          <p:cNvSpPr txBox="1"/>
          <p:nvPr/>
        </p:nvSpPr>
        <p:spPr>
          <a:xfrm>
            <a:off x="4343400" y="1752600"/>
            <a:ext cx="4495800" cy="4524315"/>
          </a:xfrm>
          <a:prstGeom prst="rect">
            <a:avLst/>
          </a:prstGeom>
          <a:noFill/>
          <a:ln w="28575">
            <a:solidFill>
              <a:srgbClr val="FF0000"/>
            </a:solidFill>
          </a:ln>
        </p:spPr>
        <p:txBody>
          <a:bodyPr wrap="square" rtlCol="0">
            <a:spAutoFit/>
          </a:bodyPr>
          <a:lstStyle/>
          <a:p>
            <a:pPr algn="ctr"/>
            <a:r>
              <a:rPr lang="en-US" sz="3200" b="1" dirty="0">
                <a:solidFill>
                  <a:srgbClr val="FF0000"/>
                </a:solidFill>
              </a:rPr>
              <a:t>SHORT DISCLAIMER</a:t>
            </a:r>
          </a:p>
          <a:p>
            <a:pPr algn="ctr"/>
            <a:r>
              <a:rPr lang="en-US" sz="3200" dirty="0">
                <a:solidFill>
                  <a:srgbClr val="FF0000"/>
                </a:solidFill>
              </a:rPr>
              <a:t>Please remember that State laws require that you consult with a licensed medical professional for advice and/or treatment of any disorder.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hope you have enjoyed your introduction to the fascinating Reams Biological Theory of Ionization.</a:t>
            </a:r>
          </a:p>
          <a:p>
            <a:r>
              <a:rPr lang="en-US" dirty="0"/>
              <a:t>If you wish to know more, you may find the following contacts of use…</a:t>
            </a:r>
          </a:p>
          <a:p>
            <a:endParaRPr lang="en-US" dirty="0"/>
          </a:p>
        </p:txBody>
      </p:sp>
      <p:sp>
        <p:nvSpPr>
          <p:cNvPr id="3" name="Title 2"/>
          <p:cNvSpPr>
            <a:spLocks noGrp="1"/>
          </p:cNvSpPr>
          <p:nvPr>
            <p:ph type="title"/>
          </p:nvPr>
        </p:nvSpPr>
        <p:spPr/>
        <p:txBody>
          <a:bodyPr/>
          <a:lstStyle/>
          <a:p>
            <a:r>
              <a:rPr lang="en-US" dirty="0"/>
              <a:t>More information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fontScale="92500" lnSpcReduction="10000"/>
          </a:bodyPr>
          <a:lstStyle/>
          <a:p>
            <a:pPr>
              <a:spcBef>
                <a:spcPts val="0"/>
              </a:spcBef>
              <a:buNone/>
            </a:pPr>
            <a:r>
              <a:rPr lang="en-US" dirty="0">
                <a:hlinkClick r:id="rId2"/>
              </a:rPr>
              <a:t>http://health.groups.yahoo.com/group/RBTI/</a:t>
            </a:r>
            <a:br>
              <a:rPr lang="en-US" dirty="0">
                <a:hlinkClick r:id="rId2"/>
              </a:rPr>
            </a:br>
            <a:r>
              <a:rPr lang="en-US" sz="1700" dirty="0"/>
              <a:t>(General RBTI discussion)</a:t>
            </a:r>
            <a:endParaRPr lang="en-US" sz="1700" dirty="0">
              <a:hlinkClick r:id="rId2"/>
            </a:endParaRPr>
          </a:p>
          <a:p>
            <a:pPr>
              <a:spcBef>
                <a:spcPts val="0"/>
              </a:spcBef>
              <a:buNone/>
            </a:pPr>
            <a:r>
              <a:rPr lang="en-US" dirty="0">
                <a:hlinkClick r:id="rId2"/>
              </a:rPr>
              <a:t>http://brixman.com/</a:t>
            </a:r>
            <a:endParaRPr lang="en-US" dirty="0"/>
          </a:p>
          <a:p>
            <a:pPr>
              <a:spcBef>
                <a:spcPts val="0"/>
              </a:spcBef>
              <a:buNone/>
            </a:pPr>
            <a:r>
              <a:rPr lang="en-US" sz="1600" dirty="0"/>
              <a:t>   (General RBTI info)</a:t>
            </a:r>
          </a:p>
          <a:p>
            <a:pPr>
              <a:spcBef>
                <a:spcPts val="0"/>
              </a:spcBef>
              <a:buNone/>
            </a:pPr>
            <a:r>
              <a:rPr lang="en-US" dirty="0">
                <a:hlinkClick r:id="rId3"/>
              </a:rPr>
              <a:t>http://advancedideals.org/index.html</a:t>
            </a:r>
            <a:br>
              <a:rPr lang="en-US" dirty="0"/>
            </a:br>
            <a:r>
              <a:rPr lang="en-US" sz="1600" dirty="0"/>
              <a:t>(Textbooks and RBTI instruction)</a:t>
            </a:r>
          </a:p>
          <a:p>
            <a:pPr>
              <a:spcBef>
                <a:spcPts val="0"/>
              </a:spcBef>
              <a:buNone/>
            </a:pPr>
            <a:r>
              <a:rPr lang="en-US" dirty="0">
                <a:hlinkClick r:id="rId4"/>
              </a:rPr>
              <a:t>http://www.heavenlywater.com/catalog/</a:t>
            </a:r>
            <a:br>
              <a:rPr lang="en-US" dirty="0"/>
            </a:br>
            <a:r>
              <a:rPr lang="en-US" sz="1600" dirty="0"/>
              <a:t>(Textbooks and RBTI instruction)</a:t>
            </a:r>
          </a:p>
          <a:p>
            <a:pPr>
              <a:spcBef>
                <a:spcPts val="0"/>
              </a:spcBef>
              <a:buNone/>
            </a:pPr>
            <a:r>
              <a:rPr lang="en-US" dirty="0">
                <a:hlinkClick r:id="rId5"/>
              </a:rPr>
              <a:t>http://www.olszta.com/rbtiinstruction2008</a:t>
            </a:r>
            <a:br>
              <a:rPr lang="en-US" dirty="0"/>
            </a:br>
            <a:r>
              <a:rPr lang="en-US" sz="1600" dirty="0"/>
              <a:t>(Online &amp; </a:t>
            </a:r>
            <a:r>
              <a:rPr lang="en-US" sz="1600" dirty="0" err="1"/>
              <a:t>FAXable</a:t>
            </a:r>
            <a:r>
              <a:rPr lang="en-US" sz="1600" dirty="0"/>
              <a:t> RBTI courses)</a:t>
            </a:r>
          </a:p>
          <a:p>
            <a:pPr>
              <a:spcBef>
                <a:spcPts val="0"/>
              </a:spcBef>
              <a:buNone/>
            </a:pPr>
            <a:r>
              <a:rPr lang="en-US" dirty="0">
                <a:hlinkClick r:id="rId6"/>
              </a:rPr>
              <a:t>http://www.pikeagri.com</a:t>
            </a:r>
            <a:endParaRPr lang="en-US" dirty="0"/>
          </a:p>
          <a:p>
            <a:pPr>
              <a:spcBef>
                <a:spcPts val="0"/>
              </a:spcBef>
              <a:buNone/>
            </a:pPr>
            <a:r>
              <a:rPr lang="en-US" sz="1600" dirty="0"/>
              <a:t>   (RBTI instrumentation and books)</a:t>
            </a:r>
          </a:p>
          <a:p>
            <a:pPr>
              <a:spcBef>
                <a:spcPts val="0"/>
              </a:spcBef>
              <a:buNone/>
            </a:pPr>
            <a:r>
              <a:rPr lang="en-US" dirty="0">
                <a:hlinkClick r:id="rId7"/>
              </a:rPr>
              <a:t>http://www.daily-mfg.com</a:t>
            </a:r>
            <a:endParaRPr lang="en-US" dirty="0"/>
          </a:p>
          <a:p>
            <a:pPr>
              <a:spcBef>
                <a:spcPts val="0"/>
              </a:spcBef>
              <a:buNone/>
            </a:pPr>
            <a:r>
              <a:rPr lang="en-US" sz="1600" dirty="0"/>
              <a:t>   (RBTI supplements)</a:t>
            </a:r>
          </a:p>
          <a:p>
            <a:pPr>
              <a:spcBef>
                <a:spcPts val="0"/>
              </a:spcBef>
              <a:buNone/>
            </a:pPr>
            <a:r>
              <a:rPr lang="en-US" dirty="0">
                <a:hlinkClick r:id="rId8"/>
              </a:rPr>
              <a:t>http://christianhealtheducation.com</a:t>
            </a:r>
            <a:endParaRPr lang="en-US" dirty="0"/>
          </a:p>
          <a:p>
            <a:pPr>
              <a:spcBef>
                <a:spcPts val="0"/>
              </a:spcBef>
              <a:buNone/>
            </a:pPr>
            <a:r>
              <a:rPr lang="en-US" sz="1600" dirty="0"/>
              <a:t>   (RBTI home study)</a:t>
            </a:r>
          </a:p>
          <a:p>
            <a:pPr>
              <a:buNone/>
            </a:pPr>
            <a:endParaRPr lang="en-US" dirty="0"/>
          </a:p>
          <a:p>
            <a:pPr>
              <a:buNone/>
            </a:pPr>
            <a:endParaRPr lang="en-US" dirty="0"/>
          </a:p>
          <a:p>
            <a:endParaRPr lang="en-US" dirty="0"/>
          </a:p>
        </p:txBody>
      </p:sp>
      <p:sp>
        <p:nvSpPr>
          <p:cNvPr id="3" name="Title 2"/>
          <p:cNvSpPr>
            <a:spLocks noGrp="1"/>
          </p:cNvSpPr>
          <p:nvPr>
            <p:ph type="title"/>
          </p:nvPr>
        </p:nvSpPr>
        <p:spPr>
          <a:xfrm>
            <a:off x="381000" y="0"/>
            <a:ext cx="8229600" cy="1143000"/>
          </a:xfrm>
        </p:spPr>
        <p:txBody>
          <a:bodyPr>
            <a:normAutofit/>
          </a:bodyPr>
          <a:lstStyle/>
          <a:p>
            <a:r>
              <a:rPr lang="en-US" dirty="0"/>
              <a:t>Websites of note…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solidFill>
                  <a:srgbClr val="FF0000"/>
                </a:solidFill>
              </a:rPr>
              <a:t>The claims made in this PowerPoint presentation have not been evaluated by the United States Food and Drug Administration and are not intended to diagnose, treat, cure or prevent disease. The information provided in this presentation is for informational purposes only and is not intended as a substitute for advice from your physician or other health care professional. You should not use the information in this presentation for diagnosis or treatment of any health problem or for prescription of any medication or other treatment. You should consult with a healthcare professional before starting any diet, exercise or supplementation program, before taking any medication, or if you have or suspect you might have a health problem</a:t>
            </a:r>
          </a:p>
        </p:txBody>
      </p:sp>
      <p:sp>
        <p:nvSpPr>
          <p:cNvPr id="3" name="Title 2"/>
          <p:cNvSpPr>
            <a:spLocks noGrp="1"/>
          </p:cNvSpPr>
          <p:nvPr>
            <p:ph type="title"/>
          </p:nvPr>
        </p:nvSpPr>
        <p:spPr/>
        <p:txBody>
          <a:bodyPr/>
          <a:lstStyle/>
          <a:p>
            <a:r>
              <a:rPr lang="en-US" dirty="0"/>
              <a:t>Full length disclaimer…</a:t>
            </a:r>
          </a:p>
        </p:txBody>
      </p:sp>
      <p:sp>
        <p:nvSpPr>
          <p:cNvPr id="4" name="TextBox 3"/>
          <p:cNvSpPr txBox="1"/>
          <p:nvPr/>
        </p:nvSpPr>
        <p:spPr>
          <a:xfrm>
            <a:off x="3505200" y="5867400"/>
            <a:ext cx="5105400" cy="830997"/>
          </a:xfrm>
          <a:prstGeom prst="rect">
            <a:avLst/>
          </a:prstGeom>
          <a:noFill/>
        </p:spPr>
        <p:txBody>
          <a:bodyPr wrap="square" rtlCol="0">
            <a:spAutoFit/>
          </a:bodyPr>
          <a:lstStyle/>
          <a:p>
            <a:pPr algn="r"/>
            <a:r>
              <a:rPr lang="en-US" i="1" dirty="0">
                <a:latin typeface="Cooper Black" pitchFamily="18" charset="0"/>
              </a:rPr>
              <a:t>Every intelligent medical doctor admits that drugs do not cure or heal any disease.</a:t>
            </a:r>
            <a:br>
              <a:rPr lang="en-US" dirty="0"/>
            </a:br>
            <a:r>
              <a:rPr lang="en-US" sz="1200" b="1" dirty="0"/>
              <a:t>Carey A. Reams, </a:t>
            </a:r>
            <a:r>
              <a:rPr lang="en-US" sz="1200" b="1" i="1" dirty="0"/>
              <a:t>Choose Life Or Death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RBTI is not medicine (slide 2)</a:t>
            </a:r>
          </a:p>
        </p:txBody>
      </p:sp>
      <p:sp>
        <p:nvSpPr>
          <p:cNvPr id="6" name="Content Placeholder 5"/>
          <p:cNvSpPr>
            <a:spLocks noGrp="1"/>
          </p:cNvSpPr>
          <p:nvPr>
            <p:ph idx="1"/>
          </p:nvPr>
        </p:nvSpPr>
        <p:spPr/>
        <p:txBody>
          <a:bodyPr>
            <a:normAutofit fontScale="77500" lnSpcReduction="20000"/>
          </a:bodyPr>
          <a:lstStyle/>
          <a:p>
            <a:r>
              <a:rPr lang="en-US" dirty="0"/>
              <a:t>There are no common grounds for comparison between the Reams Biological Theory of Ionization and the practice of medicine, because of the following:</a:t>
            </a:r>
          </a:p>
          <a:p>
            <a:pPr>
              <a:buNone/>
            </a:pPr>
            <a:endParaRPr lang="en-US" dirty="0"/>
          </a:p>
          <a:p>
            <a:pPr lvl="0"/>
            <a:r>
              <a:rPr lang="en-US" dirty="0"/>
              <a:t>The Reams Biological Theory of Ionization is the practice of health through diet.</a:t>
            </a:r>
          </a:p>
          <a:p>
            <a:pPr lvl="0"/>
            <a:r>
              <a:rPr lang="en-US" dirty="0"/>
              <a:t>The RBTI deals with the mathematics and chemistry of a gain or loss of ENERGY, which is determined by accurate laboratory analysis on urine and saliva.</a:t>
            </a:r>
          </a:p>
          <a:p>
            <a:pPr lvl="0"/>
            <a:r>
              <a:rPr lang="en-US" dirty="0"/>
              <a:t>The RBTI deals with CAUSE and EFFECT due to a mineral deficiency.</a:t>
            </a:r>
          </a:p>
          <a:p>
            <a:pPr lvl="0"/>
            <a:r>
              <a:rPr lang="en-US" dirty="0"/>
              <a:t>The RBTI deals with a specific diet for only one individual and the foods that will bring about an increase of RESERVE ENERGY. </a:t>
            </a:r>
          </a:p>
          <a:p>
            <a:pPr lvl="0"/>
            <a:r>
              <a:rPr lang="en-US" dirty="0"/>
              <a:t>The RBTI never deals with drugs; however, when anyone is ill they should be entitled to the FREEDOM OF CHOICE to choose the RBTI program, or any one or all of the HEALING ARTS to aid them in regaining their health.</a:t>
            </a:r>
          </a:p>
          <a:p>
            <a:pPr>
              <a:buNone/>
            </a:pPr>
            <a:endParaRPr lang="en-US" dirty="0"/>
          </a:p>
        </p:txBody>
      </p:sp>
      <p:sp>
        <p:nvSpPr>
          <p:cNvPr id="4" name="Rectangle 3"/>
          <p:cNvSpPr/>
          <p:nvPr/>
        </p:nvSpPr>
        <p:spPr>
          <a:xfrm>
            <a:off x="7121780" y="5334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RBTI is not medicine (slide 3)</a:t>
            </a:r>
          </a:p>
        </p:txBody>
      </p:sp>
      <p:sp>
        <p:nvSpPr>
          <p:cNvPr id="6" name="Content Placeholder 5"/>
          <p:cNvSpPr>
            <a:spLocks noGrp="1"/>
          </p:cNvSpPr>
          <p:nvPr>
            <p:ph idx="1"/>
          </p:nvPr>
        </p:nvSpPr>
        <p:spPr/>
        <p:txBody>
          <a:bodyPr>
            <a:normAutofit fontScale="85000" lnSpcReduction="20000"/>
          </a:bodyPr>
          <a:lstStyle/>
          <a:p>
            <a:pPr lvl="0"/>
            <a:r>
              <a:rPr lang="en-US" dirty="0"/>
              <a:t>The RBTI deals with cleansing the temple by drinking clean, cool, pure distilled water, according to or in ratio to weight. The drinking of water has more to do with recovery than the drugs.  The RBTI deals with the whole man, the whole woman, the whole boy or girl; such as a tailor-made diet, distilled water, fresh air and supervised exercise according to the reserve energy rating. All this is done on an individual basis predetermined by the body chemistry.</a:t>
            </a:r>
          </a:p>
          <a:p>
            <a:pPr lvl="0"/>
            <a:r>
              <a:rPr lang="en-US" dirty="0"/>
              <a:t>The RBTI maintains that all maladies begin with the organs governed by the </a:t>
            </a:r>
            <a:r>
              <a:rPr lang="en-US" dirty="0" err="1"/>
              <a:t>vagus</a:t>
            </a:r>
            <a:r>
              <a:rPr lang="en-US" dirty="0"/>
              <a:t> nervous system. The cause of the malfunctioning of the vital organs is that there is not enough mineral in the diet to replace the worn-out cells, causing a malfunctioning or decrease in the production of enzymes to supply other organs with the necessary total daily nutrient to maintain maximum amount of reserve energy.</a:t>
            </a:r>
          </a:p>
          <a:p>
            <a:pPr>
              <a:buNone/>
            </a:pPr>
            <a:endParaRPr lang="en-US" dirty="0"/>
          </a:p>
        </p:txBody>
      </p:sp>
      <p:sp>
        <p:nvSpPr>
          <p:cNvPr id="4" name="Rectangle 3"/>
          <p:cNvSpPr/>
          <p:nvPr/>
        </p:nvSpPr>
        <p:spPr>
          <a:xfrm>
            <a:off x="7010400" y="5334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RBTI is not medicine (slide 4)</a:t>
            </a:r>
          </a:p>
        </p:txBody>
      </p:sp>
      <p:sp>
        <p:nvSpPr>
          <p:cNvPr id="6" name="Content Placeholder 5"/>
          <p:cNvSpPr>
            <a:spLocks noGrp="1"/>
          </p:cNvSpPr>
          <p:nvPr>
            <p:ph idx="1"/>
          </p:nvPr>
        </p:nvSpPr>
        <p:spPr/>
        <p:txBody>
          <a:bodyPr>
            <a:normAutofit fontScale="77500" lnSpcReduction="20000"/>
          </a:bodyPr>
          <a:lstStyle/>
          <a:p>
            <a:pPr lvl="0"/>
            <a:r>
              <a:rPr lang="en-US" dirty="0"/>
              <a:t>The RBTI maintains that bacteria and fungus are not the cause of disease, however, they will move in when free room and board is furnished. They do aggravate the condition and cause fevers because the body is so deficient in mineral that it (the body) cannot resist their attacks. </a:t>
            </a:r>
          </a:p>
          <a:p>
            <a:pPr lvl="0"/>
            <a:r>
              <a:rPr lang="en-US" dirty="0"/>
              <a:t>The RBTI maintains that diseases always strike in the weakest area. </a:t>
            </a:r>
          </a:p>
          <a:p>
            <a:pPr lvl="0"/>
            <a:r>
              <a:rPr lang="en-US" dirty="0"/>
              <a:t>The RBTI does accept the use of vaccines only as a means of last resort.</a:t>
            </a:r>
          </a:p>
          <a:p>
            <a:pPr lvl="0"/>
            <a:r>
              <a:rPr lang="en-US" dirty="0"/>
              <a:t>The RBTI deals with health and happiness and a long, useful life, all well-planned and guided by the RBTI analysis.</a:t>
            </a:r>
          </a:p>
          <a:p>
            <a:pPr lvl="0"/>
            <a:r>
              <a:rPr lang="en-US" dirty="0"/>
              <a:t>The RBTI is merely adherence to Biblical laws for perfect health.</a:t>
            </a:r>
          </a:p>
          <a:p>
            <a:pPr lvl="0"/>
            <a:r>
              <a:rPr lang="en-US" dirty="0"/>
              <a:t>The RBTI gives God the glory for the restoration of health.</a:t>
            </a:r>
            <a:br>
              <a:rPr lang="en-US" dirty="0"/>
            </a:br>
            <a:br>
              <a:rPr lang="en-US" dirty="0"/>
            </a:br>
            <a:r>
              <a:rPr lang="en-US" dirty="0"/>
              <a:t>[Above extracted from pages 53, 54, 55 </a:t>
            </a:r>
            <a:r>
              <a:rPr lang="en-US"/>
              <a:t>"Choose </a:t>
            </a:r>
            <a:r>
              <a:rPr lang="en-US" dirty="0"/>
              <a:t>Life or Death"]</a:t>
            </a:r>
          </a:p>
          <a:p>
            <a:pPr>
              <a:buNone/>
            </a:pPr>
            <a:endParaRPr lang="en-US" dirty="0"/>
          </a:p>
        </p:txBody>
      </p:sp>
      <p:sp>
        <p:nvSpPr>
          <p:cNvPr id="4" name="Rectangle 3"/>
          <p:cNvSpPr/>
          <p:nvPr/>
        </p:nvSpPr>
        <p:spPr>
          <a:xfrm>
            <a:off x="7121780" y="533400"/>
            <a:ext cx="2022220" cy="584775"/>
          </a:xfrm>
          <a:prstGeom prst="rect">
            <a:avLst/>
          </a:prstGeom>
          <a:noFill/>
        </p:spPr>
        <p:txBody>
          <a:bodyPr wrap="none" lIns="91440" tIns="45720" rIns="91440" bIns="45720">
            <a:spAutoFit/>
          </a:bodyPr>
          <a:lstStyle/>
          <a:p>
            <a:pPr algn="ct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teachings of </a:t>
            </a:r>
            <a:b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Carey A. Reams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12.xml.rels><?xml version="1.0" encoding="UTF-8" standalone="yes"?>
<Relationships xmlns="http://schemas.openxmlformats.org/package/2006/relationships"><Relationship Id="rId1" Type="http://schemas.openxmlformats.org/officeDocument/2006/relationships/image" Target="../media/image1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8.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2646</TotalTime>
  <Words>5882</Words>
  <Application>Microsoft Office PowerPoint</Application>
  <PresentationFormat>On-screen Show (4:3)</PresentationFormat>
  <Paragraphs>353</Paragraphs>
  <Slides>67</Slides>
  <Notes>2</Notes>
  <HiddenSlides>0</HiddenSlides>
  <MMClips>0</MMClips>
  <ScaleCrop>false</ScaleCrop>
  <HeadingPairs>
    <vt:vector size="6" baseType="variant">
      <vt:variant>
        <vt:lpstr>Fonts Used</vt:lpstr>
      </vt:variant>
      <vt:variant>
        <vt:i4>20</vt:i4>
      </vt:variant>
      <vt:variant>
        <vt:lpstr>Theme</vt:lpstr>
      </vt:variant>
      <vt:variant>
        <vt:i4>12</vt:i4>
      </vt:variant>
      <vt:variant>
        <vt:lpstr>Slide Titles</vt:lpstr>
      </vt:variant>
      <vt:variant>
        <vt:i4>67</vt:i4>
      </vt:variant>
    </vt:vector>
  </HeadingPairs>
  <TitlesOfParts>
    <vt:vector size="99" baseType="lpstr">
      <vt:lpstr>Andy</vt:lpstr>
      <vt:lpstr>Arial</vt:lpstr>
      <vt:lpstr>Book Antiqua</vt:lpstr>
      <vt:lpstr>Calibri</vt:lpstr>
      <vt:lpstr>Comic Sans MS</vt:lpstr>
      <vt:lpstr>Constantia</vt:lpstr>
      <vt:lpstr>Cooper Black</vt:lpstr>
      <vt:lpstr>Corbel</vt:lpstr>
      <vt:lpstr>Franklin Gothic Book</vt:lpstr>
      <vt:lpstr>Franklin Gothic Medium</vt:lpstr>
      <vt:lpstr>Georgia</vt:lpstr>
      <vt:lpstr>Lucida Sans</vt:lpstr>
      <vt:lpstr>Lucida Sans Unicode</vt:lpstr>
      <vt:lpstr>Perpetua</vt:lpstr>
      <vt:lpstr>Trebuchet MS</vt:lpstr>
      <vt:lpstr>Tw Cen MT</vt:lpstr>
      <vt:lpstr>Verdana</vt:lpstr>
      <vt:lpstr>Wingdings</vt:lpstr>
      <vt:lpstr>Wingdings 2</vt:lpstr>
      <vt:lpstr>Wingdings 3</vt:lpstr>
      <vt:lpstr>Module</vt:lpstr>
      <vt:lpstr>Concourse</vt:lpstr>
      <vt:lpstr>Flow</vt:lpstr>
      <vt:lpstr>Apex</vt:lpstr>
      <vt:lpstr>Median</vt:lpstr>
      <vt:lpstr>Technic</vt:lpstr>
      <vt:lpstr>Aspect</vt:lpstr>
      <vt:lpstr>1_Concourse</vt:lpstr>
      <vt:lpstr>Urban</vt:lpstr>
      <vt:lpstr>Office Theme</vt:lpstr>
      <vt:lpstr>Trek</vt:lpstr>
      <vt:lpstr>Equity</vt:lpstr>
      <vt:lpstr>A slide series to help the curious become familiar with RBTI</vt:lpstr>
      <vt:lpstr>The Story of RBTI</vt:lpstr>
      <vt:lpstr>PowerPoint Presentation</vt:lpstr>
      <vt:lpstr>PowerPoint Presentation</vt:lpstr>
      <vt:lpstr>PowerPoint Presentation</vt:lpstr>
      <vt:lpstr>RBTI is not medicine (slide 1)</vt:lpstr>
      <vt:lpstr>RBTI is not medicine (slide 2)</vt:lpstr>
      <vt:lpstr>RBTI is not medicine (slide 3)</vt:lpstr>
      <vt:lpstr>RBTI is not medicine (slide 4)</vt:lpstr>
      <vt:lpstr>In Reams’ own words…</vt:lpstr>
      <vt:lpstr>Much like your water treatment plant, the RBTI uses instruments to analyze the water of your life…</vt:lpstr>
      <vt:lpstr>Let’s go on a journey…</vt:lpstr>
      <vt:lpstr>And see things from another angle…</vt:lpstr>
      <vt:lpstr>Rule 1: God never repairs a damaged cell…</vt:lpstr>
      <vt:lpstr>Rule 2: RBTI is what the Bible message is about...</vt:lpstr>
      <vt:lpstr>Rule 3: In a great variety of food there is safety… </vt:lpstr>
      <vt:lpstr>Rule 4: Healing comes when you learn what diet fits each individual… </vt:lpstr>
      <vt:lpstr>Rule 5: The Bible is the best health book that was ever written…</vt:lpstr>
      <vt:lpstr>Rule 6: It is God who does the healing…</vt:lpstr>
      <vt:lpstr>Rule 7: Most difficult part is to unlearn some things… </vt:lpstr>
      <vt:lpstr>Rule 8: RBTI expresses biological life in mathematical terms… </vt:lpstr>
      <vt:lpstr>Rule 9: We live off the energy of the foods we eat…</vt:lpstr>
      <vt:lpstr>Rule 10: RBTI does not start with food, RBTI starts with energy… </vt:lpstr>
      <vt:lpstr>Rule11: Biological laws of physics are constant; application varies… </vt:lpstr>
      <vt:lpstr>Rule 12: In the RBTI some words/terms are redefined…</vt:lpstr>
      <vt:lpstr>Rule 13: The RBTI is not perfect and has its weak points… </vt:lpstr>
      <vt:lpstr>Rule 14: The toughest thing is to follow instructions exactly…</vt:lpstr>
      <vt:lpstr>Rule 15: Math is a very precise art, science, and language…</vt:lpstr>
      <vt:lpstr>Rule 16: Chemistry + math = physics with a reason, cause, and result... </vt:lpstr>
      <vt:lpstr>Rule 17: Get your eyes off the numbers; see the picture…</vt:lpstr>
      <vt:lpstr>Rule 18: Three kinds of energy; two sources, anionic &amp; cationic… </vt:lpstr>
      <vt:lpstr>Rule 19: Smallest thing is an anion… </vt:lpstr>
      <vt:lpstr>Rule 20: Anions have 1-499 units of energy… </vt:lpstr>
      <vt:lpstr>Rule 21: Cation has 500-999 mhu… </vt:lpstr>
      <vt:lpstr>Rule 22: In an anion, the electron travels clockwise; in a cation, it travels counter-clockwise…</vt:lpstr>
      <vt:lpstr>Rule 23: Frequency of male, .0000024; female, .0000026…</vt:lpstr>
      <vt:lpstr>Rule 24: In God's image: on the same frequency… </vt:lpstr>
      <vt:lpstr>Rule 25: Once you know the frequency you can know the diet… </vt:lpstr>
      <vt:lpstr>Rule 26: Micronage is the pattern that the anions/cations form.. </vt:lpstr>
      <vt:lpstr>Rule 27: Micronage makes the difference in the species.</vt:lpstr>
      <vt:lpstr>Rule 28: Impossible to cross the frequencies (kinds of creatures)…</vt:lpstr>
      <vt:lpstr>Rule 29: mol is a molecule… </vt:lpstr>
      <vt:lpstr>Rule 30: Electrolyle--Any substance that conducts electricity… </vt:lpstr>
      <vt:lpstr>Rule 31: Catalyst--substance that joins two or more substances… </vt:lpstr>
      <vt:lpstr>Rule 32: The term element... </vt:lpstr>
      <vt:lpstr>Rule 33: Carcinoma, a cell between a perfect cell and dead cell… </vt:lpstr>
      <vt:lpstr>Rule 34: A cancer cell is a dead cell… </vt:lpstr>
      <vt:lpstr>Rule 35: Illness begins when you lose more energy than you gain… </vt:lpstr>
      <vt:lpstr>Rule 36: Two stores of energy; energy you use &amp; reserve energy... </vt:lpstr>
      <vt:lpstr>Rule 37: Every cell should be exchanged every 6 months…</vt:lpstr>
      <vt:lpstr>Rule 38: Only one cause of cancer, a mineral deficiency…</vt:lpstr>
      <vt:lpstr>Rule 39: Carcinoma cells are passed out through kidneys…</vt:lpstr>
      <vt:lpstr>Rule 40: Perfect health, urine should be clear like water…</vt:lpstr>
      <vt:lpstr>Rule 41:Women in perfect health, menstrual flow transparent…</vt:lpstr>
      <vt:lpstr>Rule 42: Once you know what perfect is....</vt:lpstr>
      <vt:lpstr>Rule 43: Epileptic &amp; diabetic seizures appear the same…</vt:lpstr>
      <vt:lpstr>Rule 44: Three branches of chemistry: organic, inorganic, colloidal…</vt:lpstr>
      <vt:lpstr>Rule 45: Organic chemistry deals with carbons…</vt:lpstr>
      <vt:lpstr>Rule 46: Inorganic chemistry…</vt:lpstr>
      <vt:lpstr>Rule 47: Colloidal chemistry has two different branches…</vt:lpstr>
      <vt:lpstr>Rule 49: A true chemical colloid is a complete solar system unto itself…</vt:lpstr>
      <vt:lpstr>Rule 50--Colloids are so fine that gravity has no attraction...</vt:lpstr>
      <vt:lpstr>Rule 56: The laws of nature are constant, never confused…</vt:lpstr>
      <vt:lpstr>The RBTI has much to say about the puzzles of life…</vt:lpstr>
      <vt:lpstr>More information</vt:lpstr>
      <vt:lpstr>Websites of note…</vt:lpstr>
      <vt:lpstr>Full length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 45--Organic chemistry deals with carbons</dc:title>
  <dc:creator>Rex Harrill</dc:creator>
  <cp:lastModifiedBy>Rex Harrill</cp:lastModifiedBy>
  <cp:revision>216</cp:revision>
  <dcterms:created xsi:type="dcterms:W3CDTF">2008-09-14T12:11:04Z</dcterms:created>
  <dcterms:modified xsi:type="dcterms:W3CDTF">2021-04-25T22:10:14Z</dcterms:modified>
</cp:coreProperties>
</file>